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5"/>
  </p:notesMasterIdLst>
  <p:sldIdLst>
    <p:sldId id="256" r:id="rId2"/>
    <p:sldId id="257" r:id="rId3"/>
    <p:sldId id="264" r:id="rId4"/>
    <p:sldId id="262" r:id="rId5"/>
    <p:sldId id="267" r:id="rId6"/>
    <p:sldId id="266" r:id="rId7"/>
    <p:sldId id="265" r:id="rId8"/>
    <p:sldId id="263" r:id="rId9"/>
    <p:sldId id="259" r:id="rId10"/>
    <p:sldId id="260" r:id="rId11"/>
    <p:sldId id="261" r:id="rId12"/>
    <p:sldId id="258" r:id="rId13"/>
    <p:sldId id="268" r:id="rId14"/>
  </p:sldIdLst>
  <p:sldSz cx="12192000" cy="12188825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842A"/>
    <a:srgbClr val="D19422"/>
    <a:srgbClr val="BF521B"/>
    <a:srgbClr val="E8E6E6"/>
    <a:srgbClr val="4371C4"/>
    <a:srgbClr val="EB7D3C"/>
    <a:srgbClr val="1072BC"/>
    <a:srgbClr val="A3A3A3"/>
    <a:srgbClr val="6F0206"/>
    <a:srgbClr val="5401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40"/>
    <p:restoredTop sz="96753"/>
  </p:normalViewPr>
  <p:slideViewPr>
    <p:cSldViewPr snapToGrid="0" snapToObjects="1">
      <p:cViewPr varScale="1">
        <p:scale>
          <a:sx n="69" d="100"/>
          <a:sy n="69" d="100"/>
        </p:scale>
        <p:origin x="311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AAB5B-0839-594D-B4A6-F05211C5E0A0}" type="datetimeFigureOut">
              <a:rPr lang="en-US" smtClean="0"/>
              <a:t>5/2/22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64B2E1-A69E-6E4D-9B7E-B36481901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84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64B2E1-A69E-6E4D-9B7E-B36481901F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791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64B2E1-A69E-6E4D-9B7E-B36481901FC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57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64B2E1-A69E-6E4D-9B7E-B36481901FC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27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64B2E1-A69E-6E4D-9B7E-B36481901FC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7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994792"/>
            <a:ext cx="10363200" cy="424351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6401956"/>
            <a:ext cx="9144000" cy="2942810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A031F-57AD-EE44-B432-99610BD950CC}" type="datetimeFigureOut">
              <a:rPr lang="en-US" smtClean="0"/>
              <a:t>5/2/22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F0B84-A8BC-9F4A-8E7B-C65ED1B249C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A031F-57AD-EE44-B432-99610BD950CC}" type="datetimeFigureOut">
              <a:rPr lang="en-US" smtClean="0"/>
              <a:t>5/2/22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F0B84-A8BC-9F4A-8E7B-C65ED1B249C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648942"/>
            <a:ext cx="2628900" cy="10329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648942"/>
            <a:ext cx="7734300" cy="103294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A031F-57AD-EE44-B432-99610BD950CC}" type="datetimeFigureOut">
              <a:rPr lang="en-US" smtClean="0"/>
              <a:t>5/2/22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F0B84-A8BC-9F4A-8E7B-C65ED1B249C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A031F-57AD-EE44-B432-99610BD950CC}" type="datetimeFigureOut">
              <a:rPr lang="en-US" smtClean="0"/>
              <a:t>5/2/22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F0B84-A8BC-9F4A-8E7B-C65ED1B249C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3038745"/>
            <a:ext cx="10515600" cy="5070212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8156923"/>
            <a:ext cx="10515600" cy="266630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A031F-57AD-EE44-B432-99610BD950CC}" type="datetimeFigureOut">
              <a:rPr lang="en-US" smtClean="0"/>
              <a:t>5/2/22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F0B84-A8BC-9F4A-8E7B-C65ED1B249C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3244711"/>
            <a:ext cx="5181600" cy="7733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3244711"/>
            <a:ext cx="5181600" cy="7733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A031F-57AD-EE44-B432-99610BD950CC}" type="datetimeFigureOut">
              <a:rPr lang="en-US" smtClean="0"/>
              <a:t>5/2/22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F0B84-A8BC-9F4A-8E7B-C65ED1B249C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48945"/>
            <a:ext cx="10515600" cy="235594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987956"/>
            <a:ext cx="5157787" cy="146435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4452307"/>
            <a:ext cx="5157787" cy="65486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987956"/>
            <a:ext cx="5183188" cy="146435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4452307"/>
            <a:ext cx="5183188" cy="65486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A031F-57AD-EE44-B432-99610BD950CC}" type="datetimeFigureOut">
              <a:rPr lang="en-US" smtClean="0"/>
              <a:t>5/2/22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F0B84-A8BC-9F4A-8E7B-C65ED1B249C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A031F-57AD-EE44-B432-99610BD950CC}" type="datetimeFigureOut">
              <a:rPr lang="en-US" smtClean="0"/>
              <a:t>5/2/22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F0B84-A8BC-9F4A-8E7B-C65ED1B249C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A031F-57AD-EE44-B432-99610BD950CC}" type="datetimeFigureOut">
              <a:rPr lang="en-US" smtClean="0"/>
              <a:t>5/2/22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F0B84-A8BC-9F4A-8E7B-C65ED1B249C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12588"/>
            <a:ext cx="3932237" cy="2844059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754968"/>
            <a:ext cx="6172200" cy="8661966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656647"/>
            <a:ext cx="3932237" cy="6774392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A031F-57AD-EE44-B432-99610BD950CC}" type="datetimeFigureOut">
              <a:rPr lang="en-US" smtClean="0"/>
              <a:t>5/2/22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F0B84-A8BC-9F4A-8E7B-C65ED1B249C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12588"/>
            <a:ext cx="3932237" cy="2844059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754968"/>
            <a:ext cx="6172200" cy="8661966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656647"/>
            <a:ext cx="3932237" cy="6774392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A031F-57AD-EE44-B432-99610BD950CC}" type="datetimeFigureOut">
              <a:rPr lang="en-US" smtClean="0"/>
              <a:t>5/2/22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F0B84-A8BC-9F4A-8E7B-C65ED1B249C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48945"/>
            <a:ext cx="10515600" cy="2355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244711"/>
            <a:ext cx="10515600" cy="7733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1297238"/>
            <a:ext cx="2743200" cy="6489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A031F-57AD-EE44-B432-99610BD950CC}" type="datetimeFigureOut">
              <a:rPr lang="en-US" smtClean="0"/>
              <a:t>5/2/22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1297238"/>
            <a:ext cx="4114800" cy="6489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1297238"/>
            <a:ext cx="2743200" cy="6489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CF0B84-A8BC-9F4A-8E7B-C65ED1B249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615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1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.jpg"/><Relationship Id="rId7" Type="http://schemas.openxmlformats.org/officeDocument/2006/relationships/image" Target="../media/image60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100.png"/><Relationship Id="rId5" Type="http://schemas.openxmlformats.org/officeDocument/2006/relationships/image" Target="../media/image41.png"/><Relationship Id="rId10" Type="http://schemas.openxmlformats.org/officeDocument/2006/relationships/image" Target="../media/image90.png"/><Relationship Id="rId4" Type="http://schemas.openxmlformats.org/officeDocument/2006/relationships/image" Target="../media/image3.png"/><Relationship Id="rId9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698267" y="4480295"/>
            <a:ext cx="2220439" cy="1397479"/>
          </a:xfrm>
          <a:prstGeom prst="roundRect">
            <a:avLst>
              <a:gd name="adj" fmla="val 6173"/>
            </a:avLst>
          </a:prstGeom>
          <a:solidFill>
            <a:srgbClr val="9EADDB"/>
          </a:solid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698267" y="5995668"/>
            <a:ext cx="2220439" cy="391065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98267" y="4480293"/>
            <a:ext cx="1026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" charset="0"/>
                <a:ea typeface="Helvetica" charset="0"/>
                <a:cs typeface="Helvetica" charset="0"/>
              </a:rPr>
              <a:t>Task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98266" y="5995666"/>
            <a:ext cx="1026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" charset="0"/>
                <a:ea typeface="Helvetica" charset="0"/>
                <a:cs typeface="Helvetica" charset="0"/>
              </a:rPr>
              <a:t>Task 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95214" y="6113560"/>
            <a:ext cx="1026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1100" dirty="0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sz="11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95213" y="4218683"/>
            <a:ext cx="1026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Helvetica" charset="0"/>
                <a:ea typeface="Helvetica" charset="0"/>
                <a:cs typeface="Helvetica" charset="0"/>
              </a:rPr>
              <a:t>SONIC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326923" y="4482712"/>
            <a:ext cx="2220439" cy="1397479"/>
          </a:xfrm>
          <a:prstGeom prst="roundRect">
            <a:avLst>
              <a:gd name="adj" fmla="val 6173"/>
            </a:avLst>
          </a:prstGeom>
          <a:solidFill>
            <a:srgbClr val="9EADD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326923" y="5998085"/>
            <a:ext cx="2220439" cy="391065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26923" y="4482710"/>
            <a:ext cx="1026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" charset="0"/>
                <a:ea typeface="Helvetica" charset="0"/>
                <a:cs typeface="Helvetica" charset="0"/>
              </a:rPr>
              <a:t>Task 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326922" y="5998083"/>
            <a:ext cx="1026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" charset="0"/>
                <a:ea typeface="Helvetica" charset="0"/>
                <a:cs typeface="Helvetica" charset="0"/>
              </a:rPr>
              <a:t>Task 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923870" y="6115977"/>
            <a:ext cx="1026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1100" dirty="0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sz="11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23869" y="4221100"/>
            <a:ext cx="1026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Helvetica" charset="0"/>
                <a:ea typeface="Helvetica" charset="0"/>
                <a:cs typeface="Helvetica" charset="0"/>
              </a:rPr>
              <a:t>Alpaca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698264" y="4722664"/>
            <a:ext cx="2220439" cy="912357"/>
          </a:xfrm>
          <a:prstGeom prst="roundRect">
            <a:avLst>
              <a:gd name="adj" fmla="val 6173"/>
            </a:avLst>
          </a:prstGeom>
          <a:solidFill>
            <a:srgbClr val="ACD19C"/>
          </a:solid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5698264" y="4913805"/>
            <a:ext cx="2220439" cy="517630"/>
          </a:xfrm>
          <a:prstGeom prst="roundRect">
            <a:avLst>
              <a:gd name="adj" fmla="val 6173"/>
            </a:avLst>
          </a:prstGeom>
          <a:solidFill>
            <a:srgbClr val="FFD891"/>
          </a:solid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778394" y="4994175"/>
            <a:ext cx="2060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for(nv i = 0; i &lt; rows)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514451" y="5005932"/>
            <a:ext cx="1845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Helvetica" charset="0"/>
                <a:ea typeface="Helvetica" charset="0"/>
                <a:cs typeface="Helvetica" charset="0"/>
              </a:rPr>
              <a:t>for(i = 0; i &lt; tile_size)</a:t>
            </a:r>
          </a:p>
        </p:txBody>
      </p:sp>
      <p:sp>
        <p:nvSpPr>
          <p:cNvPr id="29" name="Can 28"/>
          <p:cNvSpPr/>
          <p:nvPr/>
        </p:nvSpPr>
        <p:spPr>
          <a:xfrm>
            <a:off x="3326920" y="6504627"/>
            <a:ext cx="301752" cy="448817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800" dirty="0">
                <a:latin typeface="Helvetica" charset="0"/>
                <a:ea typeface="Helvetica" charset="0"/>
                <a:cs typeface="Helvetica" charset="0"/>
              </a:rPr>
              <a:t>50mf</a:t>
            </a:r>
          </a:p>
        </p:txBody>
      </p:sp>
      <p:sp>
        <p:nvSpPr>
          <p:cNvPr id="31" name="Can 30"/>
          <p:cNvSpPr/>
          <p:nvPr/>
        </p:nvSpPr>
        <p:spPr>
          <a:xfrm>
            <a:off x="3689315" y="6504625"/>
            <a:ext cx="301752" cy="356246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800" dirty="0">
                <a:latin typeface="Helvetica" charset="0"/>
                <a:ea typeface="Helvetica" charset="0"/>
                <a:cs typeface="Helvetica" charset="0"/>
              </a:rPr>
              <a:t>1mf</a:t>
            </a:r>
          </a:p>
        </p:txBody>
      </p:sp>
      <p:sp>
        <p:nvSpPr>
          <p:cNvPr id="32" name="Can 31"/>
          <p:cNvSpPr/>
          <p:nvPr/>
        </p:nvSpPr>
        <p:spPr>
          <a:xfrm>
            <a:off x="4051711" y="6495481"/>
            <a:ext cx="301752" cy="249412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800" dirty="0">
                <a:latin typeface="Helvetica" charset="0"/>
                <a:ea typeface="Helvetica" charset="0"/>
                <a:cs typeface="Helvetica" charset="0"/>
              </a:rPr>
              <a:t>1µf</a:t>
            </a:r>
          </a:p>
        </p:txBody>
      </p:sp>
    </p:spTree>
    <p:extLst>
      <p:ext uri="{BB962C8B-B14F-4D97-AF65-F5344CB8AC3E}">
        <p14:creationId xmlns:p14="http://schemas.microsoft.com/office/powerpoint/2010/main" val="836542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A14227F-3A15-7545-B806-867AAF48023D}"/>
              </a:ext>
            </a:extLst>
          </p:cNvPr>
          <p:cNvSpPr/>
          <p:nvPr/>
        </p:nvSpPr>
        <p:spPr>
          <a:xfrm rot="1085192">
            <a:off x="3602897" y="4703243"/>
            <a:ext cx="614602" cy="255953"/>
          </a:xfrm>
          <a:prstGeom prst="round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 dirty="0">
                <a:solidFill>
                  <a:schemeClr val="accent2"/>
                </a:solidFill>
                <a:latin typeface="Helvetica" charset="0"/>
                <a:ea typeface="Helvetica" charset="0"/>
                <a:cs typeface="Helvetica" charset="0"/>
              </a:rPr>
              <a:t>TAILS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A14227F-3A15-7545-B806-867AAF48023D}"/>
              </a:ext>
            </a:extLst>
          </p:cNvPr>
          <p:cNvSpPr/>
          <p:nvPr/>
        </p:nvSpPr>
        <p:spPr>
          <a:xfrm rot="20420442">
            <a:off x="2695441" y="4712367"/>
            <a:ext cx="686493" cy="255953"/>
          </a:xfrm>
          <a:prstGeom prst="round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SONIC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353" y="5146838"/>
            <a:ext cx="4636293" cy="2083727"/>
          </a:xfrm>
          <a:prstGeom prst="roundRect">
            <a:avLst>
              <a:gd name="adj" fmla="val 7067"/>
            </a:avLst>
          </a:prstGeom>
          <a:ln w="25400">
            <a:solidFill>
              <a:schemeClr val="tx1"/>
            </a:solidFill>
          </a:ln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14227F-3A15-7545-B806-867AAF48023D}"/>
              </a:ext>
            </a:extLst>
          </p:cNvPr>
          <p:cNvSpPr/>
          <p:nvPr/>
        </p:nvSpPr>
        <p:spPr>
          <a:xfrm>
            <a:off x="5755513" y="5391140"/>
            <a:ext cx="772859" cy="383114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Powercast</a:t>
            </a:r>
            <a:br>
              <a:rPr lang="en-US" sz="11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</a:br>
            <a:r>
              <a:rPr lang="en-US" sz="11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Harvester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A14227F-3A15-7545-B806-867AAF48023D}"/>
              </a:ext>
            </a:extLst>
          </p:cNvPr>
          <p:cNvSpPr/>
          <p:nvPr/>
        </p:nvSpPr>
        <p:spPr>
          <a:xfrm>
            <a:off x="4244195" y="4995096"/>
            <a:ext cx="1137371" cy="450071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TI MSP430 Application MCU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A14227F-3A15-7545-B806-867AAF48023D}"/>
              </a:ext>
            </a:extLst>
          </p:cNvPr>
          <p:cNvSpPr/>
          <p:nvPr/>
        </p:nvSpPr>
        <p:spPr>
          <a:xfrm>
            <a:off x="3033140" y="6847190"/>
            <a:ext cx="1300069" cy="244122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Measurement MCU</a:t>
            </a:r>
          </a:p>
        </p:txBody>
      </p:sp>
      <p:cxnSp>
        <p:nvCxnSpPr>
          <p:cNvPr id="10" name="Straight Arrow Connector 9"/>
          <p:cNvCxnSpPr>
            <a:cxnSpLocks/>
            <a:stCxn id="8" idx="0"/>
          </p:cNvCxnSpPr>
          <p:nvPr/>
        </p:nvCxnSpPr>
        <p:spPr>
          <a:xfrm flipH="1" flipV="1">
            <a:off x="6369558" y="6623051"/>
            <a:ext cx="297858" cy="303668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14227F-3A15-7545-B806-867AAF48023D}"/>
              </a:ext>
            </a:extLst>
          </p:cNvPr>
          <p:cNvSpPr/>
          <p:nvPr/>
        </p:nvSpPr>
        <p:spPr>
          <a:xfrm>
            <a:off x="6141942" y="6926721"/>
            <a:ext cx="1050951" cy="351461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Energy storage capacitors</a:t>
            </a:r>
          </a:p>
        </p:txBody>
      </p:sp>
      <p:cxnSp>
        <p:nvCxnSpPr>
          <p:cNvPr id="11" name="Straight Arrow Connector 10"/>
          <p:cNvCxnSpPr>
            <a:cxnSpLocks/>
            <a:stCxn id="5" idx="2"/>
          </p:cNvCxnSpPr>
          <p:nvPr/>
        </p:nvCxnSpPr>
        <p:spPr>
          <a:xfrm>
            <a:off x="6141941" y="5774254"/>
            <a:ext cx="0" cy="37236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  <a:stCxn id="6" idx="1"/>
          </p:cNvCxnSpPr>
          <p:nvPr/>
        </p:nvCxnSpPr>
        <p:spPr>
          <a:xfrm flipH="1">
            <a:off x="4017581" y="5220132"/>
            <a:ext cx="226612" cy="22503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  <a:stCxn id="7" idx="0"/>
          </p:cNvCxnSpPr>
          <p:nvPr/>
        </p:nvCxnSpPr>
        <p:spPr>
          <a:xfrm flipH="1" flipV="1">
            <a:off x="3400427" y="6273006"/>
            <a:ext cx="282746" cy="574184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A14227F-3A15-7545-B806-867AAF48023D}"/>
              </a:ext>
            </a:extLst>
          </p:cNvPr>
          <p:cNvSpPr/>
          <p:nvPr/>
        </p:nvSpPr>
        <p:spPr>
          <a:xfrm>
            <a:off x="6756076" y="5670701"/>
            <a:ext cx="630562" cy="239124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Antenna</a:t>
            </a:r>
          </a:p>
        </p:txBody>
      </p:sp>
      <p:cxnSp>
        <p:nvCxnSpPr>
          <p:cNvPr id="28" name="Straight Arrow Connector 27"/>
          <p:cNvCxnSpPr>
            <a:cxnSpLocks/>
            <a:stCxn id="27" idx="2"/>
          </p:cNvCxnSpPr>
          <p:nvPr/>
        </p:nvCxnSpPr>
        <p:spPr>
          <a:xfrm>
            <a:off x="7071359" y="5909825"/>
            <a:ext cx="186693" cy="44176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701" y="4849590"/>
            <a:ext cx="421814" cy="470065"/>
          </a:xfrm>
          <a:prstGeom prst="rect">
            <a:avLst/>
          </a:prstGeom>
          <a:effectLst/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537" y="4857254"/>
            <a:ext cx="378978" cy="46240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68539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55A4A4B-69D5-4AE0-93DE-067A40EAB441}"/>
              </a:ext>
            </a:extLst>
          </p:cNvPr>
          <p:cNvGrpSpPr/>
          <p:nvPr/>
        </p:nvGrpSpPr>
        <p:grpSpPr>
          <a:xfrm>
            <a:off x="9333533" y="4121529"/>
            <a:ext cx="768281" cy="255953"/>
            <a:chOff x="6153041" y="1491389"/>
            <a:chExt cx="768281" cy="255953"/>
          </a:xfrm>
        </p:grpSpPr>
        <p:sp>
          <p:nvSpPr>
            <p:cNvPr id="162" name="Rounded Rectangle 34">
              <a:extLst>
                <a:ext uri="{FF2B5EF4-FFF2-40B4-BE49-F238E27FC236}">
                  <a16:creationId xmlns:a16="http://schemas.microsoft.com/office/drawing/2014/main" id="{C08DB2F4-5995-4C18-B2CA-2441629CAAFD}"/>
                </a:ext>
              </a:extLst>
            </p:cNvPr>
            <p:cNvSpPr/>
            <p:nvPr/>
          </p:nvSpPr>
          <p:spPr>
            <a:xfrm>
              <a:off x="6306720" y="1491389"/>
              <a:ext cx="614602" cy="255953"/>
            </a:xfrm>
            <a:prstGeom prst="roundRect">
              <a:avLst/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>
                  <a:solidFill>
                    <a:schemeClr val="accent2"/>
                  </a:solidFill>
                  <a:latin typeface="Helvetica" charset="0"/>
                  <a:ea typeface="Helvetica" charset="0"/>
                  <a:cs typeface="Helvetica" charset="0"/>
                </a:rPr>
                <a:t>TAILS</a:t>
              </a:r>
            </a:p>
          </p:txBody>
        </p:sp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6393EFF2-3EFA-4115-92B0-8161166CB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3041" y="1495896"/>
              <a:ext cx="200995" cy="223987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FF325A-43CA-46C5-8AC7-2001EC736F51}"/>
              </a:ext>
            </a:extLst>
          </p:cNvPr>
          <p:cNvGrpSpPr/>
          <p:nvPr/>
        </p:nvGrpSpPr>
        <p:grpSpPr>
          <a:xfrm>
            <a:off x="6329094" y="4103582"/>
            <a:ext cx="819118" cy="255953"/>
            <a:chOff x="5176335" y="1491349"/>
            <a:chExt cx="819118" cy="255953"/>
          </a:xfrm>
        </p:grpSpPr>
        <p:sp>
          <p:nvSpPr>
            <p:cNvPr id="158" name="Rounded Rectangle 35">
              <a:extLst>
                <a:ext uri="{FF2B5EF4-FFF2-40B4-BE49-F238E27FC236}">
                  <a16:creationId xmlns:a16="http://schemas.microsoft.com/office/drawing/2014/main" id="{B1EFB366-2873-45BA-BB3F-8ACBF0C2057C}"/>
                </a:ext>
              </a:extLst>
            </p:cNvPr>
            <p:cNvSpPr/>
            <p:nvPr/>
          </p:nvSpPr>
          <p:spPr>
            <a:xfrm>
              <a:off x="5308960" y="1491349"/>
              <a:ext cx="686493" cy="255953"/>
            </a:xfrm>
            <a:prstGeom prst="roundRect">
              <a:avLst/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>
                  <a:solidFill>
                    <a:srgbClr val="0070C0"/>
                  </a:solidFill>
                  <a:latin typeface="Helvetica" charset="0"/>
                  <a:ea typeface="Helvetica" charset="0"/>
                  <a:cs typeface="Helvetica" charset="0"/>
                </a:rPr>
                <a:t>SONIC</a:t>
              </a:r>
            </a:p>
          </p:txBody>
        </p:sp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7CBC7078-31ED-48DD-A347-F8681EC77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6335" y="1506074"/>
              <a:ext cx="166370" cy="203200"/>
            </a:xfrm>
            <a:prstGeom prst="rect">
              <a:avLst/>
            </a:prstGeom>
          </p:spPr>
        </p:pic>
      </p:grpSp>
      <p:cxnSp>
        <p:nvCxnSpPr>
          <p:cNvPr id="249" name="Straight Connector 248"/>
          <p:cNvCxnSpPr/>
          <p:nvPr/>
        </p:nvCxnSpPr>
        <p:spPr>
          <a:xfrm flipV="1">
            <a:off x="5351601" y="3906579"/>
            <a:ext cx="5775" cy="4421445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3029183" y="4166552"/>
            <a:ext cx="1215371" cy="287020"/>
            <a:chOff x="2926081" y="1699260"/>
            <a:chExt cx="1432560" cy="287020"/>
          </a:xfrm>
          <a:solidFill>
            <a:srgbClr val="A5A5A5"/>
          </a:solidFill>
        </p:grpSpPr>
        <p:sp>
          <p:nvSpPr>
            <p:cNvPr id="20" name="Rectangle 19"/>
            <p:cNvSpPr/>
            <p:nvPr/>
          </p:nvSpPr>
          <p:spPr>
            <a:xfrm>
              <a:off x="2926081" y="1877060"/>
              <a:ext cx="1432560" cy="109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2926081" y="1699260"/>
              <a:ext cx="1432560" cy="271780"/>
            </a:xfrm>
            <a:prstGeom prst="roundRect">
              <a:avLst>
                <a:gd name="adj" fmla="val 3739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15" name="Rounded Rectangle 14"/>
          <p:cNvSpPr/>
          <p:nvPr/>
        </p:nvSpPr>
        <p:spPr>
          <a:xfrm>
            <a:off x="3029183" y="4166552"/>
            <a:ext cx="1215371" cy="3734370"/>
          </a:xfrm>
          <a:prstGeom prst="roundRect">
            <a:avLst>
              <a:gd name="adj" fmla="val 7852"/>
            </a:avLst>
          </a:prstGeom>
          <a:noFill/>
          <a:ln>
            <a:solidFill>
              <a:srgbClr val="A5A5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Network Specification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52701" y="4592004"/>
            <a:ext cx="1259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task_s_conv</a:t>
            </a: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3074900" y="4482782"/>
            <a:ext cx="259080" cy="259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279478" y="6298900"/>
            <a:ext cx="1021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task_pool</a:t>
            </a: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3076279" y="6178318"/>
            <a:ext cx="259080" cy="259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 rot="16200000">
            <a:off x="3373119" y="7542480"/>
            <a:ext cx="585216" cy="400110"/>
          </a:xfrm>
          <a:prstGeom prst="rect">
            <a:avLst/>
          </a:prstGeom>
          <a:noFill/>
        </p:spPr>
        <p:txBody>
          <a:bodyPr wrap="square" lIns="0" tIns="0" rIns="0" bIns="91440" rtlCol="0">
            <a:spAutoFit/>
          </a:bodyPr>
          <a:lstStyle/>
          <a:p>
            <a:pPr algn="ctr"/>
            <a:r>
              <a:rPr lang="mr-IN" sz="2000" dirty="0"/>
              <a:t>…</a:t>
            </a:r>
            <a:endParaRPr lang="en-US" sz="20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4489679" y="4999039"/>
            <a:ext cx="774698" cy="724535"/>
            <a:chOff x="4597400" y="1861185"/>
            <a:chExt cx="929639" cy="724535"/>
          </a:xfrm>
        </p:grpSpPr>
        <p:sp>
          <p:nvSpPr>
            <p:cNvPr id="39" name="Rectangle 38"/>
            <p:cNvSpPr/>
            <p:nvPr/>
          </p:nvSpPr>
          <p:spPr>
            <a:xfrm>
              <a:off x="4598004" y="1986730"/>
              <a:ext cx="929035" cy="928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4597400" y="1861185"/>
              <a:ext cx="924560" cy="206375"/>
            </a:xfrm>
            <a:prstGeom prst="roundRect">
              <a:avLst>
                <a:gd name="adj" fmla="val 35791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597400" y="1861820"/>
              <a:ext cx="924560" cy="723900"/>
            </a:xfrm>
            <a:prstGeom prst="roundRect">
              <a:avLst>
                <a:gd name="adj" fmla="val 9557"/>
              </a:avLst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700" dirty="0" err="1">
                  <a:solidFill>
                    <a:schemeClr val="bg1"/>
                  </a:solidFill>
                  <a:latin typeface="Helvetica" charset="0"/>
                  <a:ea typeface="Helvetica" charset="0"/>
                  <a:cs typeface="Helvetica" charset="0"/>
                </a:rPr>
                <a:t>task_s_conv</a:t>
              </a:r>
              <a:endParaRPr lang="en-US" sz="8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476932" y="6024309"/>
            <a:ext cx="778696" cy="724535"/>
            <a:chOff x="4597400" y="1861185"/>
            <a:chExt cx="924560" cy="724535"/>
          </a:xfrm>
        </p:grpSpPr>
        <p:sp>
          <p:nvSpPr>
            <p:cNvPr id="42" name="Rectangle 41"/>
            <p:cNvSpPr/>
            <p:nvPr/>
          </p:nvSpPr>
          <p:spPr>
            <a:xfrm>
              <a:off x="4598003" y="1986730"/>
              <a:ext cx="907423" cy="11215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4597400" y="1861185"/>
              <a:ext cx="924560" cy="206375"/>
            </a:xfrm>
            <a:prstGeom prst="roundRect">
              <a:avLst>
                <a:gd name="adj" fmla="val 23483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4597400" y="1861820"/>
              <a:ext cx="924560" cy="723900"/>
            </a:xfrm>
            <a:prstGeom prst="roundRect">
              <a:avLst>
                <a:gd name="adj" fmla="val 6619"/>
              </a:avLst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800" dirty="0" err="1">
                  <a:solidFill>
                    <a:schemeClr val="bg1"/>
                  </a:solidFill>
                  <a:latin typeface="Helvetica" charset="0"/>
                  <a:ea typeface="Helvetica" charset="0"/>
                  <a:cs typeface="Helvetica" charset="0"/>
                </a:rPr>
                <a:t>task_pool</a:t>
              </a:r>
              <a:endParaRPr lang="en-US" sz="8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cxnSp>
        <p:nvCxnSpPr>
          <p:cNvPr id="53" name="Straight Connector 52"/>
          <p:cNvCxnSpPr/>
          <p:nvPr/>
        </p:nvCxnSpPr>
        <p:spPr>
          <a:xfrm>
            <a:off x="4238454" y="4740663"/>
            <a:ext cx="646621" cy="1201"/>
          </a:xfrm>
          <a:prstGeom prst="line">
            <a:avLst/>
          </a:prstGeom>
          <a:ln w="25400"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18" idx="0"/>
          </p:cNvCxnSpPr>
          <p:nvPr/>
        </p:nvCxnSpPr>
        <p:spPr>
          <a:xfrm flipH="1">
            <a:off x="4874913" y="4740663"/>
            <a:ext cx="2" cy="259011"/>
          </a:xfrm>
          <a:prstGeom prst="straightConnector1">
            <a:avLst/>
          </a:prstGeom>
          <a:ln w="2540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917420" y="3817807"/>
            <a:ext cx="148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App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135003" y="3817807"/>
            <a:ext cx="148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/>
              <a:t>NN</a:t>
            </a:r>
            <a:endParaRPr lang="en-US" u="sng" dirty="0"/>
          </a:p>
        </p:txBody>
      </p:sp>
      <p:sp>
        <p:nvSpPr>
          <p:cNvPr id="65" name="TextBox 64"/>
          <p:cNvSpPr txBox="1"/>
          <p:nvPr/>
        </p:nvSpPr>
        <p:spPr>
          <a:xfrm>
            <a:off x="7597955" y="3817807"/>
            <a:ext cx="148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BLAS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5629978" y="4364916"/>
            <a:ext cx="2504206" cy="289507"/>
            <a:chOff x="2926081" y="1699260"/>
            <a:chExt cx="1432560" cy="28702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8" name="Rectangle 67"/>
            <p:cNvSpPr/>
            <p:nvPr/>
          </p:nvSpPr>
          <p:spPr>
            <a:xfrm>
              <a:off x="2926081" y="1877060"/>
              <a:ext cx="1432560" cy="109220"/>
            </a:xfrm>
            <a:prstGeom prst="rect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2926081" y="1699260"/>
              <a:ext cx="1432560" cy="271780"/>
            </a:xfrm>
            <a:prstGeom prst="roundRect">
              <a:avLst>
                <a:gd name="adj" fmla="val 37390"/>
              </a:avLst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70" name="Rounded Rectangle 69"/>
          <p:cNvSpPr/>
          <p:nvPr/>
        </p:nvSpPr>
        <p:spPr>
          <a:xfrm>
            <a:off x="5629979" y="4364916"/>
            <a:ext cx="2504207" cy="3482097"/>
          </a:xfrm>
          <a:prstGeom prst="roundRect">
            <a:avLst>
              <a:gd name="adj" fmla="val 6619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" bIns="91440" rtlCol="0" anchor="t" anchorCtr="0"/>
          <a:lstStyle/>
          <a:p>
            <a:pPr algn="ctr"/>
            <a:r>
              <a:rPr lang="en-US" sz="900" dirty="0" err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task_sm_conv</a:t>
            </a:r>
            <a:endParaRPr lang="en-US" sz="9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597955" y="6123602"/>
            <a:ext cx="148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4496314" y="5220470"/>
            <a:ext cx="8342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>
                <a:latin typeface="Helvetica" charset="0"/>
                <a:ea typeface="Helvetica" charset="0"/>
                <a:cs typeface="Helvetica" charset="0"/>
              </a:rPr>
              <a:t>task_sm_conv</a:t>
            </a:r>
            <a:endParaRPr lang="en-US" sz="7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501394" y="5438027"/>
            <a:ext cx="8342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>
                <a:latin typeface="Helvetica" charset="0"/>
                <a:ea typeface="Helvetica" charset="0"/>
                <a:cs typeface="Helvetica" charset="0"/>
              </a:rPr>
              <a:t>task_ds_add</a:t>
            </a:r>
            <a:endParaRPr lang="en-US" sz="7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5692005" y="5879103"/>
            <a:ext cx="2076303" cy="861774"/>
          </a:xfrm>
          <a:prstGeom prst="rect">
            <a:avLst/>
          </a:prstGeom>
          <a:noFill/>
        </p:spPr>
        <p:txBody>
          <a:bodyPr wrap="square" lIns="91440" tIns="45720" rIns="0" bIns="45720" rtlCol="0">
            <a:spAutoFit/>
          </a:bodyPr>
          <a:lstStyle/>
          <a:p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for(</a:t>
            </a:r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sz="1000" b="1" baseline="30000" dirty="0" err="1">
                <a:latin typeface="Helvetica" charset="0"/>
                <a:ea typeface="Helvetica" charset="0"/>
                <a:cs typeface="Helvetica" charset="0"/>
              </a:rPr>
              <a:t>nv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 ; </a:t>
            </a:r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sz="1000" b="1" baseline="30000" dirty="0" err="1">
                <a:latin typeface="Helvetica" charset="0"/>
                <a:ea typeface="Helvetica" charset="0"/>
                <a:cs typeface="Helvetica" charset="0"/>
              </a:rPr>
              <a:t>nv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  &lt; rows;</a:t>
            </a:r>
            <a:r>
              <a:rPr lang="en-US" sz="1000" b="1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sz="1000" b="1" baseline="30000" dirty="0" err="1">
                <a:latin typeface="Helvetica" charset="0"/>
                <a:ea typeface="Helvetica" charset="0"/>
                <a:cs typeface="Helvetica" charset="0"/>
              </a:rPr>
              <a:t>nv</a:t>
            </a:r>
            <a:r>
              <a:rPr lang="en-US" sz="1000" b="1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++)</a:t>
            </a:r>
          </a:p>
          <a:p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   for(</a:t>
            </a:r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j</a:t>
            </a:r>
            <a:r>
              <a:rPr lang="en-US" sz="1000" b="1" baseline="30000" dirty="0" err="1">
                <a:latin typeface="Helvetica" charset="0"/>
                <a:ea typeface="Helvetica" charset="0"/>
                <a:cs typeface="Helvetica" charset="0"/>
              </a:rPr>
              <a:t>nv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 ; </a:t>
            </a:r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j</a:t>
            </a:r>
            <a:r>
              <a:rPr lang="en-US" sz="1000" b="1" baseline="30000" dirty="0" err="1">
                <a:latin typeface="Helvetica" charset="0"/>
                <a:ea typeface="Helvetica" charset="0"/>
                <a:cs typeface="Helvetica" charset="0"/>
              </a:rPr>
              <a:t>nv</a:t>
            </a:r>
            <a:r>
              <a:rPr lang="en-US" sz="1000" b="1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 &lt; cols; </a:t>
            </a:r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j</a:t>
            </a:r>
            <a:r>
              <a:rPr lang="en-US" sz="1000" b="1" baseline="30000" dirty="0" err="1">
                <a:latin typeface="Helvetica" charset="0"/>
                <a:ea typeface="Helvetica" charset="0"/>
                <a:cs typeface="Helvetica" charset="0"/>
              </a:rPr>
              <a:t>nv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 ++)</a:t>
            </a:r>
          </a:p>
          <a:p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       w = inter1[</a:t>
            </a:r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sz="1000" b="1" baseline="30000" dirty="0" err="1">
                <a:latin typeface="Helvetica" charset="0"/>
                <a:ea typeface="Helvetica" charset="0"/>
                <a:cs typeface="Helvetica" charset="0"/>
              </a:rPr>
              <a:t>nv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][</a:t>
            </a:r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j</a:t>
            </a:r>
            <a:r>
              <a:rPr lang="en-US" sz="1000" b="1" baseline="30000" dirty="0" err="1">
                <a:latin typeface="Helvetica" charset="0"/>
                <a:ea typeface="Helvetica" charset="0"/>
                <a:cs typeface="Helvetica" charset="0"/>
              </a:rPr>
              <a:t>nv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]      </a:t>
            </a:r>
          </a:p>
          <a:p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       w += </a:t>
            </a:r>
            <a:r>
              <a:rPr lang="en-US" sz="1000" dirty="0" err="1">
                <a:latin typeface="Helvetica" charset="0"/>
                <a:ea typeface="Helvetica" charset="0"/>
                <a:cs typeface="Helvetica" charset="0"/>
              </a:rPr>
              <a:t>activitations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[</a:t>
            </a:r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sz="1000" b="1" baseline="30000" dirty="0" err="1">
                <a:latin typeface="Helvetica" charset="0"/>
                <a:ea typeface="Helvetica" charset="0"/>
                <a:cs typeface="Helvetica" charset="0"/>
              </a:rPr>
              <a:t>nv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][</a:t>
            </a:r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j</a:t>
            </a:r>
            <a:r>
              <a:rPr lang="en-US" sz="1000" b="1" baseline="30000" dirty="0" err="1">
                <a:latin typeface="Helvetica" charset="0"/>
                <a:ea typeface="Helvetica" charset="0"/>
                <a:cs typeface="Helvetica" charset="0"/>
              </a:rPr>
              <a:t>nv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] * f</a:t>
            </a:r>
          </a:p>
          <a:p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       inter2[</a:t>
            </a:r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sz="1000" b="1" baseline="30000" dirty="0" err="1">
                <a:latin typeface="Helvetica" charset="0"/>
                <a:ea typeface="Helvetica" charset="0"/>
                <a:cs typeface="Helvetica" charset="0"/>
              </a:rPr>
              <a:t>nv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][</a:t>
            </a:r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j</a:t>
            </a:r>
            <a:r>
              <a:rPr lang="en-US" sz="1000" b="1" baseline="30000" dirty="0" err="1">
                <a:latin typeface="Helvetica" charset="0"/>
                <a:ea typeface="Helvetica" charset="0"/>
                <a:cs typeface="Helvetica" charset="0"/>
              </a:rPr>
              <a:t>nv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] = w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495057" y="6343405"/>
            <a:ext cx="834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latin typeface="Helvetica" charset="0"/>
                <a:ea typeface="Helvetica" charset="0"/>
                <a:cs typeface="Helvetica" charset="0"/>
              </a:rPr>
              <a:t>task_pool</a:t>
            </a:r>
            <a:endParaRPr lang="en-US" sz="8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17" name="Straight Connector 116"/>
          <p:cNvCxnSpPr/>
          <p:nvPr/>
        </p:nvCxnSpPr>
        <p:spPr>
          <a:xfrm flipV="1">
            <a:off x="4316109" y="3905298"/>
            <a:ext cx="5775" cy="4421445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/>
          <p:cNvSpPr/>
          <p:nvPr/>
        </p:nvSpPr>
        <p:spPr>
          <a:xfrm>
            <a:off x="4349837" y="5913527"/>
            <a:ext cx="259080" cy="259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19" name="Oval 118"/>
          <p:cNvSpPr/>
          <p:nvPr/>
        </p:nvSpPr>
        <p:spPr>
          <a:xfrm>
            <a:off x="4364372" y="4850446"/>
            <a:ext cx="259080" cy="259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20" name="Oval 119"/>
          <p:cNvSpPr/>
          <p:nvPr/>
        </p:nvSpPr>
        <p:spPr>
          <a:xfrm>
            <a:off x="5521804" y="4249504"/>
            <a:ext cx="259080" cy="259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grpSp>
        <p:nvGrpSpPr>
          <p:cNvPr id="175" name="Group 174"/>
          <p:cNvGrpSpPr/>
          <p:nvPr/>
        </p:nvGrpSpPr>
        <p:grpSpPr>
          <a:xfrm>
            <a:off x="5690222" y="4727418"/>
            <a:ext cx="2110008" cy="204318"/>
            <a:chOff x="2926081" y="1699260"/>
            <a:chExt cx="1432560" cy="28702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76" name="Rectangle 175"/>
            <p:cNvSpPr/>
            <p:nvPr/>
          </p:nvSpPr>
          <p:spPr>
            <a:xfrm>
              <a:off x="2926081" y="1877060"/>
              <a:ext cx="1432560" cy="109220"/>
            </a:xfrm>
            <a:prstGeom prst="rect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2926081" y="1699260"/>
              <a:ext cx="1432560" cy="271780"/>
            </a:xfrm>
            <a:prstGeom prst="roundRect">
              <a:avLst>
                <a:gd name="adj" fmla="val 37390"/>
              </a:avLst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178" name="Rounded Rectangle 177"/>
          <p:cNvSpPr/>
          <p:nvPr/>
        </p:nvSpPr>
        <p:spPr>
          <a:xfrm>
            <a:off x="5690222" y="4727417"/>
            <a:ext cx="2110008" cy="754006"/>
          </a:xfrm>
          <a:prstGeom prst="roundRect">
            <a:avLst>
              <a:gd name="adj" fmla="val 6619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7432" bIns="91440" rtlCol="0" anchor="t" anchorCtr="0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Initialize</a:t>
            </a:r>
          </a:p>
        </p:txBody>
      </p:sp>
      <p:cxnSp>
        <p:nvCxnSpPr>
          <p:cNvPr id="200" name="Straight Arrow Connector 199"/>
          <p:cNvCxnSpPr/>
          <p:nvPr/>
        </p:nvCxnSpPr>
        <p:spPr>
          <a:xfrm>
            <a:off x="5256693" y="5377668"/>
            <a:ext cx="368288" cy="0"/>
          </a:xfrm>
          <a:prstGeom prst="straightConnector1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>
            <a:off x="10718087" y="8330255"/>
            <a:ext cx="253581" cy="0"/>
          </a:xfrm>
          <a:prstGeom prst="line">
            <a:avLst/>
          </a:prstGeom>
          <a:ln w="25400">
            <a:solidFill>
              <a:srgbClr val="E5A3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 flipV="1">
            <a:off x="10962701" y="6863308"/>
            <a:ext cx="1" cy="1476781"/>
          </a:xfrm>
          <a:prstGeom prst="line">
            <a:avLst/>
          </a:prstGeom>
          <a:ln w="25400">
            <a:solidFill>
              <a:srgbClr val="E5A3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3298619" y="7338161"/>
            <a:ext cx="1021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task_relu</a:t>
            </a: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9" name="Oval 218"/>
          <p:cNvSpPr/>
          <p:nvPr/>
        </p:nvSpPr>
        <p:spPr>
          <a:xfrm>
            <a:off x="3103371" y="7217579"/>
            <a:ext cx="259080" cy="259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grpSp>
        <p:nvGrpSpPr>
          <p:cNvPr id="230" name="Group 229"/>
          <p:cNvGrpSpPr/>
          <p:nvPr/>
        </p:nvGrpSpPr>
        <p:grpSpPr>
          <a:xfrm>
            <a:off x="4471331" y="7051119"/>
            <a:ext cx="782465" cy="724535"/>
            <a:chOff x="4594235" y="1861185"/>
            <a:chExt cx="929035" cy="724535"/>
          </a:xfrm>
        </p:grpSpPr>
        <p:sp>
          <p:nvSpPr>
            <p:cNvPr id="231" name="Rectangle 230"/>
            <p:cNvSpPr/>
            <p:nvPr/>
          </p:nvSpPr>
          <p:spPr>
            <a:xfrm>
              <a:off x="4594235" y="1986730"/>
              <a:ext cx="929035" cy="928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4597400" y="1861185"/>
              <a:ext cx="924560" cy="206375"/>
            </a:xfrm>
            <a:prstGeom prst="roundRect">
              <a:avLst>
                <a:gd name="adj" fmla="val 23483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ounded Rectangle 232"/>
            <p:cNvSpPr/>
            <p:nvPr/>
          </p:nvSpPr>
          <p:spPr>
            <a:xfrm>
              <a:off x="4597400" y="1861820"/>
              <a:ext cx="924560" cy="723900"/>
            </a:xfrm>
            <a:prstGeom prst="roundRect">
              <a:avLst>
                <a:gd name="adj" fmla="val 6619"/>
              </a:avLst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800" dirty="0" err="1">
                  <a:solidFill>
                    <a:schemeClr val="bg1"/>
                  </a:solidFill>
                  <a:latin typeface="Helvetica" charset="0"/>
                  <a:ea typeface="Helvetica" charset="0"/>
                  <a:cs typeface="Helvetica" charset="0"/>
                </a:rPr>
                <a:t>task_relu</a:t>
              </a:r>
              <a:endParaRPr lang="en-US" sz="8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234" name="TextBox 233"/>
          <p:cNvSpPr txBox="1"/>
          <p:nvPr/>
        </p:nvSpPr>
        <p:spPr>
          <a:xfrm rot="16200000">
            <a:off x="4499851" y="7742282"/>
            <a:ext cx="585216" cy="369332"/>
          </a:xfrm>
          <a:prstGeom prst="rect">
            <a:avLst/>
          </a:prstGeom>
          <a:noFill/>
        </p:spPr>
        <p:txBody>
          <a:bodyPr wrap="square" lIns="0" tIns="0" rIns="0" bIns="91440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35" name="TextBox 234"/>
          <p:cNvSpPr txBox="1"/>
          <p:nvPr/>
        </p:nvSpPr>
        <p:spPr>
          <a:xfrm>
            <a:off x="4501912" y="7384997"/>
            <a:ext cx="834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latin typeface="Helvetica" charset="0"/>
                <a:ea typeface="Helvetica" charset="0"/>
                <a:cs typeface="Helvetica" charset="0"/>
              </a:rPr>
              <a:t>task_relu</a:t>
            </a:r>
            <a:endParaRPr lang="en-US" sz="8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7" name="Oval 236"/>
          <p:cNvSpPr/>
          <p:nvPr/>
        </p:nvSpPr>
        <p:spPr>
          <a:xfrm>
            <a:off x="4346900" y="6940337"/>
            <a:ext cx="259080" cy="259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grpSp>
        <p:nvGrpSpPr>
          <p:cNvPr id="250" name="Group 249"/>
          <p:cNvGrpSpPr/>
          <p:nvPr/>
        </p:nvGrpSpPr>
        <p:grpSpPr>
          <a:xfrm>
            <a:off x="5690222" y="5653237"/>
            <a:ext cx="2110008" cy="238487"/>
            <a:chOff x="2926081" y="1699260"/>
            <a:chExt cx="1432560" cy="28702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51" name="Rectangle 250"/>
            <p:cNvSpPr/>
            <p:nvPr/>
          </p:nvSpPr>
          <p:spPr>
            <a:xfrm>
              <a:off x="2926081" y="1877060"/>
              <a:ext cx="1432560" cy="109220"/>
            </a:xfrm>
            <a:prstGeom prst="rect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ounded Rectangle 251"/>
            <p:cNvSpPr/>
            <p:nvPr/>
          </p:nvSpPr>
          <p:spPr>
            <a:xfrm>
              <a:off x="2926081" y="1699260"/>
              <a:ext cx="1432560" cy="271780"/>
            </a:xfrm>
            <a:prstGeom prst="roundRect">
              <a:avLst>
                <a:gd name="adj" fmla="val 37390"/>
              </a:avLst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253" name="Rounded Rectangle 252"/>
          <p:cNvSpPr/>
          <p:nvPr/>
        </p:nvSpPr>
        <p:spPr>
          <a:xfrm>
            <a:off x="5690222" y="5669136"/>
            <a:ext cx="2110008" cy="1070142"/>
          </a:xfrm>
          <a:prstGeom prst="roundRect">
            <a:avLst>
              <a:gd name="adj" fmla="val 6619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bIns="91440" rtlCol="0" anchor="t" anchorCtr="0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Apply Filter</a:t>
            </a:r>
          </a:p>
        </p:txBody>
      </p:sp>
      <p:grpSp>
        <p:nvGrpSpPr>
          <p:cNvPr id="254" name="Group 253"/>
          <p:cNvGrpSpPr/>
          <p:nvPr/>
        </p:nvGrpSpPr>
        <p:grpSpPr>
          <a:xfrm>
            <a:off x="5690222" y="6916602"/>
            <a:ext cx="2110008" cy="204318"/>
            <a:chOff x="2926081" y="1699260"/>
            <a:chExt cx="1432560" cy="28702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55" name="Rectangle 254"/>
            <p:cNvSpPr/>
            <p:nvPr/>
          </p:nvSpPr>
          <p:spPr>
            <a:xfrm>
              <a:off x="2926081" y="1877060"/>
              <a:ext cx="1432560" cy="109220"/>
            </a:xfrm>
            <a:prstGeom prst="rect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ounded Rectangle 255"/>
            <p:cNvSpPr/>
            <p:nvPr/>
          </p:nvSpPr>
          <p:spPr>
            <a:xfrm>
              <a:off x="2926081" y="1699260"/>
              <a:ext cx="1432560" cy="271780"/>
            </a:xfrm>
            <a:prstGeom prst="roundRect">
              <a:avLst>
                <a:gd name="adj" fmla="val 37390"/>
              </a:avLst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519107C-88A3-4126-ABB5-C87C2ED812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9765692">
            <a:off x="5200451" y="5587257"/>
            <a:ext cx="829365" cy="461177"/>
          </a:xfrm>
          <a:prstGeom prst="rect">
            <a:avLst/>
          </a:prstGeom>
          <a:ln>
            <a:noFill/>
          </a:ln>
        </p:spPr>
      </p:pic>
      <p:sp>
        <p:nvSpPr>
          <p:cNvPr id="257" name="Rounded Rectangle 256"/>
          <p:cNvSpPr/>
          <p:nvPr/>
        </p:nvSpPr>
        <p:spPr>
          <a:xfrm>
            <a:off x="5690222" y="6930109"/>
            <a:ext cx="2110008" cy="789695"/>
          </a:xfrm>
          <a:prstGeom prst="roundRect">
            <a:avLst>
              <a:gd name="adj" fmla="val 6619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bIns="91440" rtlCol="0" anchor="t" anchorCtr="0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Get Next Filter</a:t>
            </a:r>
          </a:p>
        </p:txBody>
      </p:sp>
      <p:grpSp>
        <p:nvGrpSpPr>
          <p:cNvPr id="265" name="Group 264"/>
          <p:cNvGrpSpPr/>
          <p:nvPr/>
        </p:nvGrpSpPr>
        <p:grpSpPr>
          <a:xfrm>
            <a:off x="8545087" y="4376709"/>
            <a:ext cx="2504206" cy="258041"/>
            <a:chOff x="2926081" y="1699260"/>
            <a:chExt cx="1432560" cy="287020"/>
          </a:xfrm>
          <a:solidFill>
            <a:srgbClr val="E5A38D"/>
          </a:solidFill>
        </p:grpSpPr>
        <p:sp>
          <p:nvSpPr>
            <p:cNvPr id="266" name="Rectangle 265"/>
            <p:cNvSpPr/>
            <p:nvPr/>
          </p:nvSpPr>
          <p:spPr>
            <a:xfrm>
              <a:off x="2926081" y="1877060"/>
              <a:ext cx="1432560" cy="109220"/>
            </a:xfrm>
            <a:prstGeom prst="rect">
              <a:avLst/>
            </a:prstGeom>
            <a:grpFill/>
            <a:ln>
              <a:solidFill>
                <a:srgbClr val="E5A3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ounded Rectangle 266"/>
            <p:cNvSpPr/>
            <p:nvPr/>
          </p:nvSpPr>
          <p:spPr>
            <a:xfrm>
              <a:off x="2926081" y="1699260"/>
              <a:ext cx="1432560" cy="271780"/>
            </a:xfrm>
            <a:prstGeom prst="roundRect">
              <a:avLst>
                <a:gd name="adj" fmla="val 37390"/>
              </a:avLst>
            </a:prstGeom>
            <a:grpFill/>
            <a:ln>
              <a:solidFill>
                <a:srgbClr val="E5A3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268" name="Rounded Rectangle 267"/>
          <p:cNvSpPr/>
          <p:nvPr/>
        </p:nvSpPr>
        <p:spPr>
          <a:xfrm>
            <a:off x="8545088" y="4376708"/>
            <a:ext cx="2504207" cy="850588"/>
          </a:xfrm>
          <a:prstGeom prst="roundRect">
            <a:avLst>
              <a:gd name="adj" fmla="val 6619"/>
            </a:avLst>
          </a:prstGeom>
          <a:noFill/>
          <a:ln>
            <a:solidFill>
              <a:srgbClr val="E5A3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" bIns="91440" rtlCol="0" anchor="t" anchorCtr="0"/>
          <a:lstStyle/>
          <a:p>
            <a:pPr algn="ctr"/>
            <a:r>
              <a:rPr lang="en-US" sz="900" dirty="0" err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task_calibrate</a:t>
            </a:r>
            <a:endParaRPr lang="en-US" sz="9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282" name="Straight Arrow Connector 281"/>
          <p:cNvCxnSpPr>
            <a:stCxn id="268" idx="2"/>
            <a:endCxn id="290" idx="0"/>
          </p:cNvCxnSpPr>
          <p:nvPr/>
        </p:nvCxnSpPr>
        <p:spPr>
          <a:xfrm>
            <a:off x="9797190" y="5227298"/>
            <a:ext cx="0" cy="212637"/>
          </a:xfrm>
          <a:prstGeom prst="straightConnector1">
            <a:avLst/>
          </a:prstGeom>
          <a:ln w="25400">
            <a:solidFill>
              <a:srgbClr val="F0AB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TextBox 285"/>
          <p:cNvSpPr txBox="1"/>
          <p:nvPr/>
        </p:nvSpPr>
        <p:spPr>
          <a:xfrm>
            <a:off x="5701370" y="4922044"/>
            <a:ext cx="2076303" cy="553998"/>
          </a:xfrm>
          <a:prstGeom prst="rect">
            <a:avLst/>
          </a:prstGeom>
          <a:noFill/>
        </p:spPr>
        <p:txBody>
          <a:bodyPr wrap="square" lIns="91440" tIns="45720" rIns="0" bIns="45720" rtlCol="0">
            <a:spAutoFit/>
          </a:bodyPr>
          <a:lstStyle/>
          <a:p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sz="1000" b="1" baseline="30000" dirty="0" err="1">
                <a:latin typeface="Helvetica" charset="0"/>
                <a:ea typeface="Helvetica" charset="0"/>
                <a:cs typeface="Helvetica" charset="0"/>
              </a:rPr>
              <a:t>nv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 = 0</a:t>
            </a:r>
          </a:p>
          <a:p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j</a:t>
            </a:r>
            <a:r>
              <a:rPr lang="en-US" sz="1000" b="1" baseline="30000" dirty="0" err="1">
                <a:latin typeface="Helvetica" charset="0"/>
                <a:ea typeface="Helvetica" charset="0"/>
                <a:cs typeface="Helvetica" charset="0"/>
              </a:rPr>
              <a:t>nv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 = 0</a:t>
            </a:r>
          </a:p>
          <a:p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pos</a:t>
            </a:r>
            <a:r>
              <a:rPr lang="en-US" sz="1000" b="1" baseline="30000" dirty="0" err="1">
                <a:latin typeface="Helvetica" charset="0"/>
                <a:ea typeface="Helvetica" charset="0"/>
                <a:cs typeface="Helvetica" charset="0"/>
              </a:rPr>
              <a:t>nv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 = 0</a:t>
            </a:r>
          </a:p>
        </p:txBody>
      </p:sp>
      <p:sp>
        <p:nvSpPr>
          <p:cNvPr id="287" name="TextBox 286"/>
          <p:cNvSpPr txBox="1"/>
          <p:nvPr/>
        </p:nvSpPr>
        <p:spPr>
          <a:xfrm>
            <a:off x="5690223" y="7108071"/>
            <a:ext cx="2076303" cy="553998"/>
          </a:xfrm>
          <a:prstGeom prst="rect">
            <a:avLst/>
          </a:prstGeom>
          <a:noFill/>
        </p:spPr>
        <p:txBody>
          <a:bodyPr wrap="square" lIns="91440" tIns="45720" rIns="0" bIns="45720" rtlCol="0">
            <a:spAutoFit/>
          </a:bodyPr>
          <a:lstStyle/>
          <a:p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pos</a:t>
            </a:r>
            <a:r>
              <a:rPr lang="en-US" sz="1000" b="1" baseline="30000" dirty="0" err="1">
                <a:latin typeface="Helvetica" charset="0"/>
                <a:ea typeface="Helvetica" charset="0"/>
                <a:cs typeface="Helvetica" charset="0"/>
              </a:rPr>
              <a:t>nv</a:t>
            </a:r>
            <a:r>
              <a:rPr lang="en-US" sz="1000" b="1" baseline="300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++</a:t>
            </a:r>
          </a:p>
          <a:p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f = filter[</a:t>
            </a:r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pos</a:t>
            </a:r>
            <a:r>
              <a:rPr lang="en-US" sz="1000" b="1" baseline="30000" dirty="0" err="1">
                <a:latin typeface="Helvetica" charset="0"/>
                <a:ea typeface="Helvetica" charset="0"/>
                <a:cs typeface="Helvetica" charset="0"/>
              </a:rPr>
              <a:t>nv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]</a:t>
            </a:r>
          </a:p>
          <a:p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inter1, inter2 = inter1, inter2</a:t>
            </a:r>
          </a:p>
        </p:txBody>
      </p:sp>
      <p:grpSp>
        <p:nvGrpSpPr>
          <p:cNvPr id="288" name="Group 287"/>
          <p:cNvGrpSpPr/>
          <p:nvPr/>
        </p:nvGrpSpPr>
        <p:grpSpPr>
          <a:xfrm>
            <a:off x="8545087" y="5439935"/>
            <a:ext cx="2504206" cy="289507"/>
            <a:chOff x="2926081" y="1699260"/>
            <a:chExt cx="1432560" cy="287020"/>
          </a:xfrm>
          <a:solidFill>
            <a:srgbClr val="E5A38D"/>
          </a:solidFill>
        </p:grpSpPr>
        <p:sp>
          <p:nvSpPr>
            <p:cNvPr id="289" name="Rectangle 288"/>
            <p:cNvSpPr/>
            <p:nvPr/>
          </p:nvSpPr>
          <p:spPr>
            <a:xfrm>
              <a:off x="2926081" y="1877060"/>
              <a:ext cx="1432560" cy="109220"/>
            </a:xfrm>
            <a:prstGeom prst="rect">
              <a:avLst/>
            </a:prstGeom>
            <a:grpFill/>
            <a:ln>
              <a:solidFill>
                <a:srgbClr val="E5A3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ounded Rectangle 289"/>
            <p:cNvSpPr/>
            <p:nvPr/>
          </p:nvSpPr>
          <p:spPr>
            <a:xfrm>
              <a:off x="2926081" y="1699260"/>
              <a:ext cx="1432560" cy="271780"/>
            </a:xfrm>
            <a:prstGeom prst="roundRect">
              <a:avLst>
                <a:gd name="adj" fmla="val 37390"/>
              </a:avLst>
            </a:prstGeom>
            <a:grpFill/>
            <a:ln>
              <a:solidFill>
                <a:srgbClr val="E5A3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291" name="Rounded Rectangle 290"/>
          <p:cNvSpPr/>
          <p:nvPr/>
        </p:nvSpPr>
        <p:spPr>
          <a:xfrm>
            <a:off x="8545088" y="5439935"/>
            <a:ext cx="2504207" cy="3173995"/>
          </a:xfrm>
          <a:prstGeom prst="roundRect">
            <a:avLst>
              <a:gd name="adj" fmla="val 6619"/>
            </a:avLst>
          </a:prstGeom>
          <a:noFill/>
          <a:ln>
            <a:solidFill>
              <a:srgbClr val="E5A3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" bIns="91440" rtlCol="0" anchor="t" anchorCtr="0"/>
          <a:lstStyle/>
          <a:p>
            <a:pPr algn="ctr"/>
            <a:r>
              <a:rPr lang="en-US" sz="900" dirty="0" err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task_sm_conv</a:t>
            </a:r>
            <a:endParaRPr lang="en-US" sz="9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2" name="TextBox 291"/>
          <p:cNvSpPr txBox="1"/>
          <p:nvPr/>
        </p:nvSpPr>
        <p:spPr>
          <a:xfrm>
            <a:off x="8607114" y="6812480"/>
            <a:ext cx="2076303" cy="707886"/>
          </a:xfrm>
          <a:prstGeom prst="rect">
            <a:avLst/>
          </a:prstGeom>
          <a:noFill/>
        </p:spPr>
        <p:txBody>
          <a:bodyPr wrap="square" lIns="91440" tIns="45720" rIns="0" bIns="45720" rtlCol="0">
            <a:spAutoFit/>
          </a:bodyPr>
          <a:lstStyle/>
          <a:p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for(</a:t>
            </a:r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sz="1000" b="1" baseline="30000" dirty="0" err="1">
                <a:latin typeface="Helvetica" charset="0"/>
                <a:ea typeface="Helvetica" charset="0"/>
                <a:cs typeface="Helvetica" charset="0"/>
              </a:rPr>
              <a:t>nv</a:t>
            </a:r>
            <a:r>
              <a:rPr lang="en-US" sz="1000" b="1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; </a:t>
            </a:r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sz="1000" b="1" baseline="30000" dirty="0" err="1">
                <a:latin typeface="Helvetica" charset="0"/>
                <a:ea typeface="Helvetica" charset="0"/>
                <a:cs typeface="Helvetica" charset="0"/>
              </a:rPr>
              <a:t>nv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  &lt; rows; </a:t>
            </a:r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sz="1000" b="1" baseline="30000" dirty="0" err="1">
                <a:latin typeface="Helvetica" charset="0"/>
                <a:ea typeface="Helvetica" charset="0"/>
                <a:cs typeface="Helvetica" charset="0"/>
              </a:rPr>
              <a:t>nv</a:t>
            </a:r>
            <a:r>
              <a:rPr lang="en-US" sz="1000" b="1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++)</a:t>
            </a:r>
          </a:p>
          <a:p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    </a:t>
            </a:r>
            <a:r>
              <a:rPr lang="en-US" sz="1000" dirty="0" err="1">
                <a:latin typeface="Helvetica" charset="0"/>
                <a:ea typeface="Helvetica" charset="0"/>
                <a:cs typeface="Helvetica" charset="0"/>
              </a:rPr>
              <a:t>DMA_Load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(inter1)       </a:t>
            </a:r>
          </a:p>
          <a:p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    w = FIR_DCT(inter1, f )</a:t>
            </a:r>
          </a:p>
          <a:p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    </a:t>
            </a:r>
            <a:r>
              <a:rPr lang="en-US" sz="1000" dirty="0" err="1">
                <a:latin typeface="Helvetica" charset="0"/>
                <a:ea typeface="Helvetica" charset="0"/>
                <a:cs typeface="Helvetica" charset="0"/>
              </a:rPr>
              <a:t>DMA_Store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(w, inter2) </a:t>
            </a:r>
          </a:p>
        </p:txBody>
      </p:sp>
      <p:sp>
        <p:nvSpPr>
          <p:cNvPr id="293" name="Oval 292"/>
          <p:cNvSpPr/>
          <p:nvPr/>
        </p:nvSpPr>
        <p:spPr>
          <a:xfrm>
            <a:off x="8436913" y="5324523"/>
            <a:ext cx="259080" cy="259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grpSp>
        <p:nvGrpSpPr>
          <p:cNvPr id="294" name="Group 293"/>
          <p:cNvGrpSpPr/>
          <p:nvPr/>
        </p:nvGrpSpPr>
        <p:grpSpPr>
          <a:xfrm>
            <a:off x="8605331" y="5810388"/>
            <a:ext cx="2110008" cy="204318"/>
            <a:chOff x="2926081" y="1699260"/>
            <a:chExt cx="1432560" cy="287020"/>
          </a:xfrm>
          <a:solidFill>
            <a:srgbClr val="E5A38D"/>
          </a:solidFill>
        </p:grpSpPr>
        <p:sp>
          <p:nvSpPr>
            <p:cNvPr id="295" name="Rectangle 294"/>
            <p:cNvSpPr/>
            <p:nvPr/>
          </p:nvSpPr>
          <p:spPr>
            <a:xfrm>
              <a:off x="2926081" y="1877060"/>
              <a:ext cx="1432560" cy="109220"/>
            </a:xfrm>
            <a:prstGeom prst="rect">
              <a:avLst/>
            </a:prstGeom>
            <a:grpFill/>
            <a:ln>
              <a:solidFill>
                <a:srgbClr val="E5A3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ounded Rectangle 295"/>
            <p:cNvSpPr/>
            <p:nvPr/>
          </p:nvSpPr>
          <p:spPr>
            <a:xfrm>
              <a:off x="2926081" y="1699260"/>
              <a:ext cx="1432560" cy="271780"/>
            </a:xfrm>
            <a:prstGeom prst="roundRect">
              <a:avLst>
                <a:gd name="adj" fmla="val 37390"/>
              </a:avLst>
            </a:prstGeom>
            <a:grpFill/>
            <a:ln>
              <a:solidFill>
                <a:srgbClr val="E5A3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297" name="Rounded Rectangle 296"/>
          <p:cNvSpPr/>
          <p:nvPr/>
        </p:nvSpPr>
        <p:spPr>
          <a:xfrm>
            <a:off x="8605331" y="5810387"/>
            <a:ext cx="2110008" cy="603004"/>
          </a:xfrm>
          <a:prstGeom prst="roundRect">
            <a:avLst>
              <a:gd name="adj" fmla="val 13468"/>
            </a:avLst>
          </a:prstGeom>
          <a:noFill/>
          <a:ln>
            <a:solidFill>
              <a:srgbClr val="E5A3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7432" bIns="91440" rtlCol="0" anchor="t" anchorCtr="0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Initialize</a:t>
            </a:r>
          </a:p>
        </p:txBody>
      </p:sp>
      <p:grpSp>
        <p:nvGrpSpPr>
          <p:cNvPr id="298" name="Group 297"/>
          <p:cNvGrpSpPr/>
          <p:nvPr/>
        </p:nvGrpSpPr>
        <p:grpSpPr>
          <a:xfrm>
            <a:off x="8605331" y="6601032"/>
            <a:ext cx="2110008" cy="238487"/>
            <a:chOff x="2926081" y="1699260"/>
            <a:chExt cx="1432560" cy="287020"/>
          </a:xfrm>
          <a:solidFill>
            <a:srgbClr val="E5A38D"/>
          </a:solidFill>
        </p:grpSpPr>
        <p:sp>
          <p:nvSpPr>
            <p:cNvPr id="299" name="Rectangle 298"/>
            <p:cNvSpPr/>
            <p:nvPr/>
          </p:nvSpPr>
          <p:spPr>
            <a:xfrm>
              <a:off x="2926081" y="1877060"/>
              <a:ext cx="1432560" cy="109220"/>
            </a:xfrm>
            <a:prstGeom prst="rect">
              <a:avLst/>
            </a:prstGeom>
            <a:grpFill/>
            <a:ln>
              <a:solidFill>
                <a:srgbClr val="E5A3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ounded Rectangle 299"/>
            <p:cNvSpPr/>
            <p:nvPr/>
          </p:nvSpPr>
          <p:spPr>
            <a:xfrm>
              <a:off x="2926081" y="1699260"/>
              <a:ext cx="1432560" cy="271780"/>
            </a:xfrm>
            <a:prstGeom prst="roundRect">
              <a:avLst>
                <a:gd name="adj" fmla="val 37390"/>
              </a:avLst>
            </a:prstGeom>
            <a:grpFill/>
            <a:ln>
              <a:solidFill>
                <a:srgbClr val="E5A3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301" name="Rounded Rectangle 300"/>
          <p:cNvSpPr/>
          <p:nvPr/>
        </p:nvSpPr>
        <p:spPr>
          <a:xfrm>
            <a:off x="8605331" y="6601031"/>
            <a:ext cx="2110008" cy="943973"/>
          </a:xfrm>
          <a:prstGeom prst="roundRect">
            <a:avLst>
              <a:gd name="adj" fmla="val 6619"/>
            </a:avLst>
          </a:prstGeom>
          <a:noFill/>
          <a:ln>
            <a:solidFill>
              <a:srgbClr val="E5A3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7432" bIns="91440" rtlCol="0" anchor="t" anchorCtr="0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Apply Filter</a:t>
            </a:r>
          </a:p>
        </p:txBody>
      </p:sp>
      <p:grpSp>
        <p:nvGrpSpPr>
          <p:cNvPr id="302" name="Group 301"/>
          <p:cNvGrpSpPr/>
          <p:nvPr/>
        </p:nvGrpSpPr>
        <p:grpSpPr>
          <a:xfrm>
            <a:off x="8605331" y="7735823"/>
            <a:ext cx="2110008" cy="204318"/>
            <a:chOff x="2926081" y="1699260"/>
            <a:chExt cx="1432560" cy="287020"/>
          </a:xfrm>
          <a:solidFill>
            <a:srgbClr val="E5A38D"/>
          </a:solidFill>
        </p:grpSpPr>
        <p:sp>
          <p:nvSpPr>
            <p:cNvPr id="303" name="Rectangle 302"/>
            <p:cNvSpPr/>
            <p:nvPr/>
          </p:nvSpPr>
          <p:spPr>
            <a:xfrm>
              <a:off x="2926081" y="1877060"/>
              <a:ext cx="1432560" cy="109220"/>
            </a:xfrm>
            <a:prstGeom prst="rect">
              <a:avLst/>
            </a:prstGeom>
            <a:grpFill/>
            <a:ln>
              <a:solidFill>
                <a:srgbClr val="E5A3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ounded Rectangle 303"/>
            <p:cNvSpPr/>
            <p:nvPr/>
          </p:nvSpPr>
          <p:spPr>
            <a:xfrm>
              <a:off x="2926081" y="1699260"/>
              <a:ext cx="1432560" cy="271780"/>
            </a:xfrm>
            <a:prstGeom prst="roundRect">
              <a:avLst>
                <a:gd name="adj" fmla="val 37390"/>
              </a:avLst>
            </a:prstGeom>
            <a:grpFill/>
            <a:ln>
              <a:solidFill>
                <a:srgbClr val="E5A3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305" name="Rounded Rectangle 304"/>
          <p:cNvSpPr/>
          <p:nvPr/>
        </p:nvSpPr>
        <p:spPr>
          <a:xfrm>
            <a:off x="8605331" y="7735824"/>
            <a:ext cx="2110008" cy="758499"/>
          </a:xfrm>
          <a:prstGeom prst="roundRect">
            <a:avLst>
              <a:gd name="adj" fmla="val 6619"/>
            </a:avLst>
          </a:prstGeom>
          <a:noFill/>
          <a:ln>
            <a:solidFill>
              <a:srgbClr val="E5A3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7432" bIns="91440" rtlCol="0" anchor="t" anchorCtr="0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Get Next Filter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8616479" y="6005014"/>
            <a:ext cx="2076303" cy="4001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0" bIns="45720" rtlCol="0">
            <a:spAutoFit/>
          </a:bodyPr>
          <a:lstStyle/>
          <a:p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sz="1000" b="1" baseline="30000" dirty="0" err="1">
                <a:latin typeface="Helvetica" charset="0"/>
                <a:ea typeface="Helvetica" charset="0"/>
                <a:cs typeface="Helvetica" charset="0"/>
              </a:rPr>
              <a:t>nv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 = 0</a:t>
            </a:r>
          </a:p>
          <a:p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pos</a:t>
            </a:r>
            <a:r>
              <a:rPr lang="en-US" sz="1000" b="1" baseline="30000" dirty="0" err="1">
                <a:latin typeface="Helvetica" charset="0"/>
                <a:ea typeface="Helvetica" charset="0"/>
                <a:cs typeface="Helvetica" charset="0"/>
              </a:rPr>
              <a:t>nv</a:t>
            </a:r>
            <a:r>
              <a:rPr lang="en-US" sz="1000" b="1" dirty="0">
                <a:latin typeface="Helvetica" charset="0"/>
                <a:ea typeface="Helvetica" charset="0"/>
                <a:cs typeface="Helvetica" charset="0"/>
              </a:rPr>
              <a:t> = 0</a:t>
            </a:r>
          </a:p>
        </p:txBody>
      </p:sp>
      <p:sp>
        <p:nvSpPr>
          <p:cNvPr id="307" name="TextBox 306"/>
          <p:cNvSpPr txBox="1"/>
          <p:nvPr/>
        </p:nvSpPr>
        <p:spPr>
          <a:xfrm>
            <a:off x="8605332" y="7934808"/>
            <a:ext cx="2076303" cy="553998"/>
          </a:xfrm>
          <a:prstGeom prst="rect">
            <a:avLst/>
          </a:prstGeom>
          <a:noFill/>
        </p:spPr>
        <p:txBody>
          <a:bodyPr wrap="square" lIns="91440" tIns="45720" rIns="0" bIns="45720" rtlCol="0">
            <a:spAutoFit/>
          </a:bodyPr>
          <a:lstStyle/>
          <a:p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pos</a:t>
            </a:r>
            <a:r>
              <a:rPr lang="en-US" sz="1000" b="1" baseline="30000" dirty="0" err="1">
                <a:latin typeface="Helvetica" charset="0"/>
                <a:ea typeface="Helvetica" charset="0"/>
                <a:cs typeface="Helvetica" charset="0"/>
              </a:rPr>
              <a:t>nv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++</a:t>
            </a:r>
          </a:p>
          <a:p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f = filter[</a:t>
            </a:r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pos</a:t>
            </a:r>
            <a:r>
              <a:rPr lang="en-US" sz="1000" b="1" baseline="30000" dirty="0" err="1">
                <a:latin typeface="Helvetica" charset="0"/>
                <a:ea typeface="Helvetica" charset="0"/>
                <a:cs typeface="Helvetica" charset="0"/>
              </a:rPr>
              <a:t>nv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]</a:t>
            </a:r>
          </a:p>
          <a:p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inter1, inter2 = inter1, inter2</a:t>
            </a:r>
          </a:p>
        </p:txBody>
      </p:sp>
      <p:cxnSp>
        <p:nvCxnSpPr>
          <p:cNvPr id="308" name="Straight Arrow Connector 307"/>
          <p:cNvCxnSpPr/>
          <p:nvPr/>
        </p:nvCxnSpPr>
        <p:spPr>
          <a:xfrm>
            <a:off x="9627470" y="6413393"/>
            <a:ext cx="0" cy="179359"/>
          </a:xfrm>
          <a:prstGeom prst="straightConnector1">
            <a:avLst/>
          </a:prstGeom>
          <a:ln w="25400">
            <a:solidFill>
              <a:srgbClr val="E5A3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/>
          <p:cNvCxnSpPr/>
          <p:nvPr/>
        </p:nvCxnSpPr>
        <p:spPr>
          <a:xfrm>
            <a:off x="9656817" y="7537918"/>
            <a:ext cx="0" cy="179359"/>
          </a:xfrm>
          <a:prstGeom prst="straightConnector1">
            <a:avLst/>
          </a:prstGeom>
          <a:ln w="25400">
            <a:solidFill>
              <a:srgbClr val="E5A3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/>
          <p:cNvCxnSpPr/>
          <p:nvPr/>
        </p:nvCxnSpPr>
        <p:spPr>
          <a:xfrm>
            <a:off x="10715842" y="7479384"/>
            <a:ext cx="163626" cy="0"/>
          </a:xfrm>
          <a:prstGeom prst="line">
            <a:avLst/>
          </a:prstGeom>
          <a:ln w="25400">
            <a:solidFill>
              <a:srgbClr val="E5A3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/>
          <p:nvPr/>
        </p:nvCxnSpPr>
        <p:spPr>
          <a:xfrm flipV="1">
            <a:off x="10869636" y="6862075"/>
            <a:ext cx="0" cy="625778"/>
          </a:xfrm>
          <a:prstGeom prst="line">
            <a:avLst/>
          </a:prstGeom>
          <a:ln w="25400">
            <a:solidFill>
              <a:srgbClr val="E5A3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/>
          <p:nvPr/>
        </p:nvCxnSpPr>
        <p:spPr>
          <a:xfrm>
            <a:off x="10715341" y="6873137"/>
            <a:ext cx="256327" cy="0"/>
          </a:xfrm>
          <a:prstGeom prst="line">
            <a:avLst/>
          </a:prstGeom>
          <a:ln w="25400">
            <a:solidFill>
              <a:srgbClr val="E5A38D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Arrow Connector 317"/>
          <p:cNvCxnSpPr/>
          <p:nvPr/>
        </p:nvCxnSpPr>
        <p:spPr>
          <a:xfrm>
            <a:off x="6712879" y="5477131"/>
            <a:ext cx="0" cy="179359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/>
          <p:nvPr/>
        </p:nvCxnSpPr>
        <p:spPr>
          <a:xfrm>
            <a:off x="6722711" y="6735834"/>
            <a:ext cx="0" cy="179359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/>
          <p:cNvSpPr txBox="1"/>
          <p:nvPr/>
        </p:nvSpPr>
        <p:spPr>
          <a:xfrm>
            <a:off x="8558359" y="4639971"/>
            <a:ext cx="2470913" cy="553998"/>
          </a:xfrm>
          <a:prstGeom prst="rect">
            <a:avLst/>
          </a:prstGeom>
          <a:noFill/>
        </p:spPr>
        <p:txBody>
          <a:bodyPr wrap="square" lIns="91440" tIns="45720" rIns="0" bIns="45720" rtlCol="0">
            <a:spAutoFit/>
          </a:bodyPr>
          <a:lstStyle/>
          <a:p>
            <a:r>
              <a:rPr lang="en-US" sz="1000" dirty="0" err="1">
                <a:latin typeface="Helvetica" charset="0"/>
                <a:ea typeface="Helvetica" charset="0"/>
                <a:cs typeface="Helvetica" charset="0"/>
              </a:rPr>
              <a:t>mac_length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 = </a:t>
            </a:r>
            <a:r>
              <a:rPr lang="en-US" sz="1000" dirty="0" err="1">
                <a:latin typeface="Helvetica" charset="0"/>
                <a:ea typeface="Helvetica" charset="0"/>
                <a:cs typeface="Helvetica" charset="0"/>
              </a:rPr>
              <a:t>last_length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 / 2</a:t>
            </a:r>
          </a:p>
          <a:p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MAC(inter1, inter2)</a:t>
            </a:r>
          </a:p>
          <a:p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tile_size</a:t>
            </a:r>
            <a:r>
              <a:rPr lang="en-US" sz="1000" b="1" baseline="30000" dirty="0" err="1">
                <a:latin typeface="Helvetica" charset="0"/>
                <a:ea typeface="Helvetica" charset="0"/>
                <a:cs typeface="Helvetica" charset="0"/>
              </a:rPr>
              <a:t>nv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 = </a:t>
            </a:r>
            <a:r>
              <a:rPr lang="en-US" sz="1000" dirty="0" err="1">
                <a:latin typeface="Helvetica" charset="0"/>
                <a:ea typeface="Helvetica" charset="0"/>
                <a:cs typeface="Helvetica" charset="0"/>
              </a:rPr>
              <a:t>mac_length</a:t>
            </a:r>
            <a:endParaRPr lang="en-US" sz="10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331" name="Straight Connector 330"/>
          <p:cNvCxnSpPr/>
          <p:nvPr/>
        </p:nvCxnSpPr>
        <p:spPr>
          <a:xfrm>
            <a:off x="11043171" y="5118517"/>
            <a:ext cx="163626" cy="0"/>
          </a:xfrm>
          <a:prstGeom prst="line">
            <a:avLst/>
          </a:prstGeom>
          <a:ln w="25400">
            <a:solidFill>
              <a:srgbClr val="E5A3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/>
          <p:cNvCxnSpPr/>
          <p:nvPr/>
        </p:nvCxnSpPr>
        <p:spPr>
          <a:xfrm flipV="1">
            <a:off x="11206797" y="4704327"/>
            <a:ext cx="0" cy="428206"/>
          </a:xfrm>
          <a:prstGeom prst="line">
            <a:avLst/>
          </a:prstGeom>
          <a:ln w="25400">
            <a:solidFill>
              <a:srgbClr val="E5A3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/>
          <p:cNvCxnSpPr/>
          <p:nvPr/>
        </p:nvCxnSpPr>
        <p:spPr>
          <a:xfrm>
            <a:off x="11042670" y="4714162"/>
            <a:ext cx="164129" cy="0"/>
          </a:xfrm>
          <a:prstGeom prst="line">
            <a:avLst/>
          </a:prstGeom>
          <a:ln w="25400">
            <a:solidFill>
              <a:srgbClr val="E5A38D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Arrow Connector 336"/>
          <p:cNvCxnSpPr/>
          <p:nvPr/>
        </p:nvCxnSpPr>
        <p:spPr>
          <a:xfrm>
            <a:off x="8838043" y="7198094"/>
            <a:ext cx="109728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Arrow Connector 340"/>
          <p:cNvCxnSpPr/>
          <p:nvPr/>
        </p:nvCxnSpPr>
        <p:spPr>
          <a:xfrm>
            <a:off x="9535049" y="7343770"/>
            <a:ext cx="109728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Arrow Connector 341"/>
          <p:cNvCxnSpPr/>
          <p:nvPr/>
        </p:nvCxnSpPr>
        <p:spPr>
          <a:xfrm>
            <a:off x="10007071" y="7184074"/>
            <a:ext cx="109728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Arrow Connector 342"/>
          <p:cNvCxnSpPr/>
          <p:nvPr/>
        </p:nvCxnSpPr>
        <p:spPr>
          <a:xfrm>
            <a:off x="8674748" y="8147837"/>
            <a:ext cx="109728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7800951" y="7551807"/>
            <a:ext cx="253581" cy="0"/>
          </a:xfrm>
          <a:prstGeom prst="line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V="1">
            <a:off x="8045564" y="5947208"/>
            <a:ext cx="0" cy="1614433"/>
          </a:xfrm>
          <a:prstGeom prst="line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7798706" y="6641942"/>
            <a:ext cx="163626" cy="0"/>
          </a:xfrm>
          <a:prstGeom prst="line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7952500" y="5945974"/>
            <a:ext cx="0" cy="705800"/>
          </a:xfrm>
          <a:prstGeom prst="line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7798205" y="5957036"/>
            <a:ext cx="256327" cy="0"/>
          </a:xfrm>
          <a:prstGeom prst="line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 rot="16200000">
            <a:off x="3362073" y="6718119"/>
            <a:ext cx="585216" cy="400110"/>
          </a:xfrm>
          <a:prstGeom prst="rect">
            <a:avLst/>
          </a:prstGeom>
          <a:noFill/>
        </p:spPr>
        <p:txBody>
          <a:bodyPr wrap="square" lIns="0" tIns="0" rIns="0" bIns="91440" rtlCol="0">
            <a:spAutoFit/>
          </a:bodyPr>
          <a:lstStyle/>
          <a:p>
            <a:pPr algn="ctr"/>
            <a:r>
              <a:rPr lang="mr-IN" sz="2000" dirty="0"/>
              <a:t>…</a:t>
            </a:r>
            <a:endParaRPr lang="en-US" sz="2000" dirty="0"/>
          </a:p>
        </p:txBody>
      </p:sp>
      <p:sp>
        <p:nvSpPr>
          <p:cNvPr id="135" name="TextBox 134"/>
          <p:cNvSpPr txBox="1"/>
          <p:nvPr/>
        </p:nvSpPr>
        <p:spPr>
          <a:xfrm rot="16200000">
            <a:off x="3369563" y="5263582"/>
            <a:ext cx="585216" cy="400110"/>
          </a:xfrm>
          <a:prstGeom prst="rect">
            <a:avLst/>
          </a:prstGeom>
          <a:noFill/>
        </p:spPr>
        <p:txBody>
          <a:bodyPr wrap="square" lIns="0" tIns="0" rIns="0" bIns="91440" rtlCol="0">
            <a:spAutoFit/>
          </a:bodyPr>
          <a:lstStyle/>
          <a:p>
            <a:pPr algn="ctr"/>
            <a:r>
              <a:rPr lang="mr-IN" sz="2000" dirty="0"/>
              <a:t>…</a:t>
            </a:r>
            <a:endParaRPr lang="en-US" sz="2000" dirty="0"/>
          </a:p>
        </p:txBody>
      </p:sp>
      <p:sp>
        <p:nvSpPr>
          <p:cNvPr id="137" name="TextBox 136"/>
          <p:cNvSpPr txBox="1"/>
          <p:nvPr/>
        </p:nvSpPr>
        <p:spPr>
          <a:xfrm rot="16200000">
            <a:off x="6452618" y="7915264"/>
            <a:ext cx="585216" cy="369332"/>
          </a:xfrm>
          <a:prstGeom prst="rect">
            <a:avLst/>
          </a:prstGeom>
          <a:noFill/>
        </p:spPr>
        <p:txBody>
          <a:bodyPr wrap="square" lIns="0" tIns="0" rIns="0" bIns="91440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5521804" y="8051668"/>
            <a:ext cx="1128784" cy="0"/>
          </a:xfrm>
          <a:prstGeom prst="straightConnector1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flipH="1">
            <a:off x="5252691" y="5462613"/>
            <a:ext cx="372290" cy="0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H="1">
            <a:off x="5438836" y="8158852"/>
            <a:ext cx="1211752" cy="0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H="1" flipV="1">
            <a:off x="5530471" y="6437397"/>
            <a:ext cx="193" cy="1614272"/>
          </a:xfrm>
          <a:prstGeom prst="line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H="1" flipV="1">
            <a:off x="5450323" y="6551113"/>
            <a:ext cx="193" cy="1614272"/>
          </a:xfrm>
          <a:prstGeom prst="line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/>
          <p:nvPr/>
        </p:nvCxnSpPr>
        <p:spPr>
          <a:xfrm flipH="1">
            <a:off x="5246073" y="6558849"/>
            <a:ext cx="204248" cy="0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/>
          <p:nvPr/>
        </p:nvCxnSpPr>
        <p:spPr>
          <a:xfrm flipH="1">
            <a:off x="5248865" y="7596107"/>
            <a:ext cx="204248" cy="0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/>
          <p:nvPr/>
        </p:nvCxnSpPr>
        <p:spPr>
          <a:xfrm>
            <a:off x="5248498" y="7468583"/>
            <a:ext cx="287130" cy="21"/>
          </a:xfrm>
          <a:prstGeom prst="straightConnector1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>
            <a:off x="5251142" y="6428470"/>
            <a:ext cx="287130" cy="21"/>
          </a:xfrm>
          <a:prstGeom prst="straightConnector1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/>
          <p:nvPr/>
        </p:nvCxnSpPr>
        <p:spPr>
          <a:xfrm>
            <a:off x="4234967" y="6415964"/>
            <a:ext cx="237744" cy="0"/>
          </a:xfrm>
          <a:prstGeom prst="straightConnector1">
            <a:avLst/>
          </a:prstGeom>
          <a:ln w="2540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 flipH="1">
            <a:off x="4230965" y="6553374"/>
            <a:ext cx="237744" cy="0"/>
          </a:xfrm>
          <a:prstGeom prst="straightConnector1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>
            <a:off x="4226899" y="7453389"/>
            <a:ext cx="237744" cy="0"/>
          </a:xfrm>
          <a:prstGeom prst="straightConnector1">
            <a:avLst/>
          </a:prstGeom>
          <a:ln w="2540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/>
          <p:nvPr/>
        </p:nvCxnSpPr>
        <p:spPr>
          <a:xfrm flipH="1">
            <a:off x="4230392" y="7590799"/>
            <a:ext cx="237744" cy="0"/>
          </a:xfrm>
          <a:prstGeom prst="straightConnector1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14D84E8-B5C1-4BD6-9987-2D165455DC57}"/>
              </a:ext>
            </a:extLst>
          </p:cNvPr>
          <p:cNvGrpSpPr/>
          <p:nvPr/>
        </p:nvGrpSpPr>
        <p:grpSpPr>
          <a:xfrm>
            <a:off x="4460984" y="5499823"/>
            <a:ext cx="1326409" cy="648246"/>
            <a:chOff x="407694" y="3814709"/>
            <a:chExt cx="2301314" cy="111311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89B2370-B528-47BD-A4D8-EA441B1F58C1}"/>
                </a:ext>
              </a:extLst>
            </p:cNvPr>
            <p:cNvSpPr/>
            <p:nvPr/>
          </p:nvSpPr>
          <p:spPr>
            <a:xfrm rot="21217130">
              <a:off x="459865" y="3881267"/>
              <a:ext cx="2162990" cy="9692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42F05FE-A62C-4207-858E-E548AF27E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7694" y="3814709"/>
              <a:ext cx="2301314" cy="1113119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FB389E3-66A4-4D04-A123-ED616A81D46B}"/>
                </a:ext>
              </a:extLst>
            </p:cNvPr>
            <p:cNvSpPr/>
            <p:nvPr/>
          </p:nvSpPr>
          <p:spPr>
            <a:xfrm rot="21198707">
              <a:off x="559393" y="3951866"/>
              <a:ext cx="2038813" cy="713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b="1" dirty="0">
                  <a:solidFill>
                    <a:srgbClr val="A20000"/>
                  </a:solidFill>
                  <a:latin typeface="Segoe Script" panose="030B0504020000000003" pitchFamily="66" charset="0"/>
                </a:rPr>
                <a:t>Loop Continuation</a:t>
              </a:r>
            </a:p>
          </p:txBody>
        </p:sp>
      </p:grpSp>
      <p:pic>
        <p:nvPicPr>
          <p:cNvPr id="147" name="Picture 146">
            <a:extLst>
              <a:ext uri="{FF2B5EF4-FFF2-40B4-BE49-F238E27FC236}">
                <a16:creationId xmlns:a16="http://schemas.microsoft.com/office/drawing/2014/main" id="{43D2E7BC-1619-4FF3-BD34-5926124E64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 flipV="1">
            <a:off x="7184693" y="6393096"/>
            <a:ext cx="829365" cy="520426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8E7AEB95-6232-4A1F-A098-F169E19390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5624631">
            <a:off x="7242888" y="6864943"/>
            <a:ext cx="758975" cy="584498"/>
          </a:xfrm>
          <a:prstGeom prst="rect">
            <a:avLst/>
          </a:prstGeom>
        </p:spPr>
      </p:pic>
      <p:grpSp>
        <p:nvGrpSpPr>
          <p:cNvPr id="148" name="Group 147">
            <a:extLst>
              <a:ext uri="{FF2B5EF4-FFF2-40B4-BE49-F238E27FC236}">
                <a16:creationId xmlns:a16="http://schemas.microsoft.com/office/drawing/2014/main" id="{051F3A80-F860-4B35-B5F3-B9E9842A5FFE}"/>
              </a:ext>
            </a:extLst>
          </p:cNvPr>
          <p:cNvGrpSpPr/>
          <p:nvPr/>
        </p:nvGrpSpPr>
        <p:grpSpPr>
          <a:xfrm>
            <a:off x="6944680" y="6645206"/>
            <a:ext cx="1326409" cy="648246"/>
            <a:chOff x="407694" y="3814709"/>
            <a:chExt cx="2301314" cy="1113119"/>
          </a:xfrm>
        </p:grpSpPr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46B918D8-9271-4096-AED8-A43C489B9762}"/>
                </a:ext>
              </a:extLst>
            </p:cNvPr>
            <p:cNvSpPr/>
            <p:nvPr/>
          </p:nvSpPr>
          <p:spPr>
            <a:xfrm rot="21217130">
              <a:off x="459865" y="3881267"/>
              <a:ext cx="2162990" cy="9692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BA3DDDF9-CB48-40BC-A19F-F913731FD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7694" y="3814709"/>
              <a:ext cx="2301314" cy="1113119"/>
            </a:xfrm>
            <a:prstGeom prst="rect">
              <a:avLst/>
            </a:prstGeom>
          </p:spPr>
        </p:pic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FB86F51F-B901-46B0-BCBD-A4A09094DC42}"/>
                </a:ext>
              </a:extLst>
            </p:cNvPr>
            <p:cNvSpPr/>
            <p:nvPr/>
          </p:nvSpPr>
          <p:spPr>
            <a:xfrm rot="21198707">
              <a:off x="559393" y="4021870"/>
              <a:ext cx="2038813" cy="713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b="1" dirty="0">
                  <a:solidFill>
                    <a:srgbClr val="A20000"/>
                  </a:solidFill>
                  <a:latin typeface="Segoe Script" panose="030B0504020000000003" pitchFamily="66" charset="0"/>
                </a:rPr>
                <a:t>Loop-ordered Buffering</a:t>
              </a:r>
            </a:p>
          </p:txBody>
        </p:sp>
      </p:grpSp>
      <p:pic>
        <p:nvPicPr>
          <p:cNvPr id="153" name="Picture 152">
            <a:extLst>
              <a:ext uri="{FF2B5EF4-FFF2-40B4-BE49-F238E27FC236}">
                <a16:creationId xmlns:a16="http://schemas.microsoft.com/office/drawing/2014/main" id="{436D2F9F-754F-4619-857F-0FAD6E3EC1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497383" flipV="1">
            <a:off x="10247331" y="4947587"/>
            <a:ext cx="829365" cy="579144"/>
          </a:xfrm>
          <a:prstGeom prst="rect">
            <a:avLst/>
          </a:prstGeom>
        </p:spPr>
      </p:pic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7163EE5-9D37-4681-B14D-C83736B7221E}"/>
              </a:ext>
            </a:extLst>
          </p:cNvPr>
          <p:cNvGrpSpPr/>
          <p:nvPr/>
        </p:nvGrpSpPr>
        <p:grpSpPr>
          <a:xfrm>
            <a:off x="10299496" y="5071690"/>
            <a:ext cx="1326409" cy="648246"/>
            <a:chOff x="407694" y="3814709"/>
            <a:chExt cx="2301314" cy="1113119"/>
          </a:xfrm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9F1552F-62D8-4485-9AB6-352452AFE58F}"/>
                </a:ext>
              </a:extLst>
            </p:cNvPr>
            <p:cNvSpPr/>
            <p:nvPr/>
          </p:nvSpPr>
          <p:spPr>
            <a:xfrm rot="21217130">
              <a:off x="459865" y="3881267"/>
              <a:ext cx="2162990" cy="9692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741AEC88-5425-40C1-AE1D-EDA2D27FF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7694" y="3814709"/>
              <a:ext cx="2301314" cy="1113119"/>
            </a:xfrm>
            <a:prstGeom prst="rect">
              <a:avLst/>
            </a:prstGeom>
          </p:spPr>
        </p:pic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D8853848-96DD-4D7F-9603-65926DBD514E}"/>
                </a:ext>
              </a:extLst>
            </p:cNvPr>
            <p:cNvSpPr/>
            <p:nvPr/>
          </p:nvSpPr>
          <p:spPr>
            <a:xfrm rot="21198707">
              <a:off x="559393" y="3951866"/>
              <a:ext cx="2038813" cy="713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b="1" dirty="0">
                  <a:solidFill>
                    <a:srgbClr val="A20000"/>
                  </a:solidFill>
                  <a:latin typeface="Segoe Script" panose="030B0504020000000003" pitchFamily="66" charset="0"/>
                </a:rPr>
                <a:t>Energy-aware tiling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577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55A4A4B-69D5-4AE0-93DE-067A40EAB441}"/>
              </a:ext>
            </a:extLst>
          </p:cNvPr>
          <p:cNvGrpSpPr/>
          <p:nvPr/>
        </p:nvGrpSpPr>
        <p:grpSpPr>
          <a:xfrm>
            <a:off x="7822178" y="3873196"/>
            <a:ext cx="768281" cy="255953"/>
            <a:chOff x="6153041" y="1491389"/>
            <a:chExt cx="768281" cy="255953"/>
          </a:xfrm>
        </p:grpSpPr>
        <p:sp>
          <p:nvSpPr>
            <p:cNvPr id="162" name="Rounded Rectangle 34">
              <a:extLst>
                <a:ext uri="{FF2B5EF4-FFF2-40B4-BE49-F238E27FC236}">
                  <a16:creationId xmlns:a16="http://schemas.microsoft.com/office/drawing/2014/main" id="{C08DB2F4-5995-4C18-B2CA-2441629CAAFD}"/>
                </a:ext>
              </a:extLst>
            </p:cNvPr>
            <p:cNvSpPr/>
            <p:nvPr/>
          </p:nvSpPr>
          <p:spPr>
            <a:xfrm>
              <a:off x="6306720" y="1491389"/>
              <a:ext cx="614602" cy="255953"/>
            </a:xfrm>
            <a:prstGeom prst="roundRect">
              <a:avLst/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>
                  <a:solidFill>
                    <a:schemeClr val="accent2"/>
                  </a:solidFill>
                  <a:latin typeface="Helvetica" charset="0"/>
                  <a:ea typeface="Helvetica" charset="0"/>
                  <a:cs typeface="Helvetica" charset="0"/>
                </a:rPr>
                <a:t>TAILS</a:t>
              </a:r>
            </a:p>
          </p:txBody>
        </p:sp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6393EFF2-3EFA-4115-92B0-8161166CB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3041" y="1495896"/>
              <a:ext cx="200995" cy="223987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FF325A-43CA-46C5-8AC7-2001EC736F51}"/>
              </a:ext>
            </a:extLst>
          </p:cNvPr>
          <p:cNvGrpSpPr/>
          <p:nvPr/>
        </p:nvGrpSpPr>
        <p:grpSpPr>
          <a:xfrm>
            <a:off x="6006347" y="3897362"/>
            <a:ext cx="819118" cy="255953"/>
            <a:chOff x="5176335" y="1491349"/>
            <a:chExt cx="819118" cy="255953"/>
          </a:xfrm>
        </p:grpSpPr>
        <p:sp>
          <p:nvSpPr>
            <p:cNvPr id="158" name="Rounded Rectangle 35">
              <a:extLst>
                <a:ext uri="{FF2B5EF4-FFF2-40B4-BE49-F238E27FC236}">
                  <a16:creationId xmlns:a16="http://schemas.microsoft.com/office/drawing/2014/main" id="{B1EFB366-2873-45BA-BB3F-8ACBF0C2057C}"/>
                </a:ext>
              </a:extLst>
            </p:cNvPr>
            <p:cNvSpPr/>
            <p:nvPr/>
          </p:nvSpPr>
          <p:spPr>
            <a:xfrm>
              <a:off x="5308960" y="1491349"/>
              <a:ext cx="686493" cy="255953"/>
            </a:xfrm>
            <a:prstGeom prst="roundRect">
              <a:avLst/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>
                  <a:solidFill>
                    <a:srgbClr val="0070C0"/>
                  </a:solidFill>
                  <a:latin typeface="Helvetica" charset="0"/>
                  <a:ea typeface="Helvetica" charset="0"/>
                  <a:cs typeface="Helvetica" charset="0"/>
                </a:rPr>
                <a:t>SONIC</a:t>
              </a:r>
            </a:p>
          </p:txBody>
        </p:sp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7CBC7078-31ED-48DD-A347-F8681EC77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6335" y="1506074"/>
              <a:ext cx="166370" cy="203200"/>
            </a:xfrm>
            <a:prstGeom prst="rect">
              <a:avLst/>
            </a:prstGeom>
          </p:spPr>
        </p:pic>
      </p:grpSp>
      <p:grpSp>
        <p:nvGrpSpPr>
          <p:cNvPr id="67" name="Group 66"/>
          <p:cNvGrpSpPr/>
          <p:nvPr/>
        </p:nvGrpSpPr>
        <p:grpSpPr>
          <a:xfrm>
            <a:off x="5638445" y="4127845"/>
            <a:ext cx="1620400" cy="289507"/>
            <a:chOff x="2926081" y="1699260"/>
            <a:chExt cx="1432560" cy="287020"/>
          </a:xfrm>
          <a:solidFill>
            <a:srgbClr val="1072BC"/>
          </a:solidFill>
        </p:grpSpPr>
        <p:sp>
          <p:nvSpPr>
            <p:cNvPr id="68" name="Rectangle 67"/>
            <p:cNvSpPr/>
            <p:nvPr/>
          </p:nvSpPr>
          <p:spPr>
            <a:xfrm>
              <a:off x="2926081" y="1877060"/>
              <a:ext cx="1432560" cy="109220"/>
            </a:xfrm>
            <a:prstGeom prst="rect">
              <a:avLst/>
            </a:prstGeom>
            <a:grpFill/>
            <a:ln>
              <a:solidFill>
                <a:srgbClr val="1072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2926081" y="1699260"/>
              <a:ext cx="1432560" cy="271780"/>
            </a:xfrm>
            <a:prstGeom prst="roundRect">
              <a:avLst>
                <a:gd name="adj" fmla="val 37390"/>
              </a:avLst>
            </a:prstGeom>
            <a:grpFill/>
            <a:ln>
              <a:solidFill>
                <a:srgbClr val="1072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70" name="Rounded Rectangle 69"/>
          <p:cNvSpPr/>
          <p:nvPr/>
        </p:nvSpPr>
        <p:spPr>
          <a:xfrm>
            <a:off x="5638446" y="4127845"/>
            <a:ext cx="1620401" cy="3304551"/>
          </a:xfrm>
          <a:prstGeom prst="roundRect">
            <a:avLst>
              <a:gd name="adj" fmla="val 6619"/>
            </a:avLst>
          </a:prstGeom>
          <a:noFill/>
          <a:ln>
            <a:solidFill>
              <a:srgbClr val="107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" bIns="91440" rtlCol="0" anchor="t" anchorCtr="0"/>
          <a:lstStyle/>
          <a:p>
            <a:pPr algn="ctr"/>
            <a:r>
              <a:rPr lang="en-US" sz="900" b="1" dirty="0" err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task_sm_conv</a:t>
            </a:r>
            <a:endParaRPr lang="en-US" sz="900" b="1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5700471" y="5568068"/>
            <a:ext cx="1288660" cy="861774"/>
          </a:xfrm>
          <a:prstGeom prst="rect">
            <a:avLst/>
          </a:prstGeom>
          <a:noFill/>
        </p:spPr>
        <p:txBody>
          <a:bodyPr wrap="square" lIns="91440" tIns="45720" rIns="0" bIns="45720" rtlCol="0">
            <a:spAutoFit/>
          </a:bodyPr>
          <a:lstStyle/>
          <a:p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for(</a:t>
            </a:r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; </a:t>
            </a:r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  &lt; rows;</a:t>
            </a:r>
            <a:r>
              <a:rPr lang="en-US" sz="1000" b="1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++)</a:t>
            </a:r>
          </a:p>
          <a:p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   for(</a:t>
            </a:r>
            <a:r>
              <a:rPr lang="en-US" sz="1000" b="1" dirty="0">
                <a:latin typeface="Helvetica" charset="0"/>
                <a:ea typeface="Helvetica" charset="0"/>
                <a:cs typeface="Helvetica" charset="0"/>
              </a:rPr>
              <a:t>j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; </a:t>
            </a:r>
            <a:r>
              <a:rPr lang="en-US" sz="1000" b="1" dirty="0">
                <a:latin typeface="Helvetica" charset="0"/>
                <a:ea typeface="Helvetica" charset="0"/>
                <a:cs typeface="Helvetica" charset="0"/>
              </a:rPr>
              <a:t>j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 &lt; cols; </a:t>
            </a:r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j</a:t>
            </a:r>
            <a:r>
              <a:rPr lang="en-US" sz="1000" dirty="0" err="1">
                <a:latin typeface="Helvetica" charset="0"/>
                <a:ea typeface="Helvetica" charset="0"/>
                <a:cs typeface="Helvetica" charset="0"/>
              </a:rPr>
              <a:t>++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       t = y1[</a:t>
            </a:r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][</a:t>
            </a:r>
            <a:r>
              <a:rPr lang="en-US" sz="1000" b="1" dirty="0">
                <a:latin typeface="Helvetica" charset="0"/>
                <a:ea typeface="Helvetica" charset="0"/>
                <a:cs typeface="Helvetica" charset="0"/>
              </a:rPr>
              <a:t>j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]      </a:t>
            </a:r>
          </a:p>
          <a:p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       t += x[</a:t>
            </a:r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][</a:t>
            </a:r>
            <a:r>
              <a:rPr lang="en-US" sz="1000" b="1" dirty="0">
                <a:latin typeface="Helvetica" charset="0"/>
                <a:ea typeface="Helvetica" charset="0"/>
                <a:cs typeface="Helvetica" charset="0"/>
              </a:rPr>
              <a:t>j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] * w</a:t>
            </a:r>
          </a:p>
          <a:p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       y2[</a:t>
            </a:r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][</a:t>
            </a:r>
            <a:r>
              <a:rPr lang="en-US" sz="1000" b="1" dirty="0">
                <a:latin typeface="Helvetica" charset="0"/>
                <a:ea typeface="Helvetica" charset="0"/>
                <a:cs typeface="Helvetica" charset="0"/>
              </a:rPr>
              <a:t>j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] = t</a:t>
            </a:r>
          </a:p>
        </p:txBody>
      </p:sp>
      <p:grpSp>
        <p:nvGrpSpPr>
          <p:cNvPr id="175" name="Group 174"/>
          <p:cNvGrpSpPr/>
          <p:nvPr/>
        </p:nvGrpSpPr>
        <p:grpSpPr>
          <a:xfrm>
            <a:off x="5698691" y="4490347"/>
            <a:ext cx="1290441" cy="179254"/>
            <a:chOff x="2926081" y="1699260"/>
            <a:chExt cx="1432560" cy="287020"/>
          </a:xfrm>
          <a:solidFill>
            <a:srgbClr val="1072BC"/>
          </a:solidFill>
        </p:grpSpPr>
        <p:sp>
          <p:nvSpPr>
            <p:cNvPr id="176" name="Rectangle 175"/>
            <p:cNvSpPr/>
            <p:nvPr/>
          </p:nvSpPr>
          <p:spPr>
            <a:xfrm>
              <a:off x="2926081" y="1877060"/>
              <a:ext cx="1432560" cy="109220"/>
            </a:xfrm>
            <a:prstGeom prst="rect">
              <a:avLst/>
            </a:prstGeom>
            <a:grpFill/>
            <a:ln>
              <a:solidFill>
                <a:srgbClr val="1072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2926081" y="1699260"/>
              <a:ext cx="1432560" cy="271780"/>
            </a:xfrm>
            <a:prstGeom prst="roundRect">
              <a:avLst>
                <a:gd name="adj" fmla="val 37390"/>
              </a:avLst>
            </a:prstGeom>
            <a:grpFill/>
            <a:ln>
              <a:solidFill>
                <a:srgbClr val="1072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178" name="Rounded Rectangle 177"/>
          <p:cNvSpPr/>
          <p:nvPr/>
        </p:nvSpPr>
        <p:spPr>
          <a:xfrm>
            <a:off x="5698691" y="4490348"/>
            <a:ext cx="1290441" cy="653827"/>
          </a:xfrm>
          <a:prstGeom prst="roundRect">
            <a:avLst>
              <a:gd name="adj" fmla="val 6619"/>
            </a:avLst>
          </a:prstGeom>
          <a:noFill/>
          <a:ln>
            <a:solidFill>
              <a:srgbClr val="107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288" bIns="91440" rtlCol="0" anchor="t" anchorCtr="0"/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Task: Initialize</a:t>
            </a:r>
          </a:p>
        </p:txBody>
      </p:sp>
      <p:grpSp>
        <p:nvGrpSpPr>
          <p:cNvPr id="250" name="Group 249"/>
          <p:cNvGrpSpPr/>
          <p:nvPr/>
        </p:nvGrpSpPr>
        <p:grpSpPr>
          <a:xfrm>
            <a:off x="5698691" y="5342210"/>
            <a:ext cx="1290441" cy="217765"/>
            <a:chOff x="2926081" y="1699261"/>
            <a:chExt cx="1432560" cy="240125"/>
          </a:xfrm>
          <a:solidFill>
            <a:srgbClr val="1072BC"/>
          </a:solidFill>
        </p:grpSpPr>
        <p:sp>
          <p:nvSpPr>
            <p:cNvPr id="251" name="Rectangle 250"/>
            <p:cNvSpPr/>
            <p:nvPr/>
          </p:nvSpPr>
          <p:spPr>
            <a:xfrm>
              <a:off x="2926081" y="1830166"/>
              <a:ext cx="1432560" cy="109220"/>
            </a:xfrm>
            <a:prstGeom prst="rect">
              <a:avLst/>
            </a:prstGeom>
            <a:grpFill/>
            <a:ln>
              <a:solidFill>
                <a:srgbClr val="1072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ounded Rectangle 251"/>
            <p:cNvSpPr/>
            <p:nvPr/>
          </p:nvSpPr>
          <p:spPr>
            <a:xfrm>
              <a:off x="2926081" y="1699261"/>
              <a:ext cx="1432560" cy="222042"/>
            </a:xfrm>
            <a:prstGeom prst="roundRect">
              <a:avLst>
                <a:gd name="adj" fmla="val 37390"/>
              </a:avLst>
            </a:prstGeom>
            <a:grpFill/>
            <a:ln>
              <a:solidFill>
                <a:srgbClr val="1072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253" name="Rounded Rectangle 252"/>
          <p:cNvSpPr/>
          <p:nvPr/>
        </p:nvSpPr>
        <p:spPr>
          <a:xfrm>
            <a:off x="5698691" y="5358101"/>
            <a:ext cx="1290441" cy="1070142"/>
          </a:xfrm>
          <a:prstGeom prst="roundRect">
            <a:avLst>
              <a:gd name="adj" fmla="val 6619"/>
            </a:avLst>
          </a:prstGeom>
          <a:noFill/>
          <a:ln>
            <a:solidFill>
              <a:srgbClr val="107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288" bIns="91440" rtlCol="0" anchor="t" anchorCtr="0"/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Task: Apply Filter</a:t>
            </a:r>
          </a:p>
        </p:txBody>
      </p:sp>
      <p:grpSp>
        <p:nvGrpSpPr>
          <p:cNvPr id="254" name="Group 253"/>
          <p:cNvGrpSpPr/>
          <p:nvPr/>
        </p:nvGrpSpPr>
        <p:grpSpPr>
          <a:xfrm>
            <a:off x="5698691" y="6605567"/>
            <a:ext cx="1290441" cy="220356"/>
            <a:chOff x="2926081" y="1699260"/>
            <a:chExt cx="1432560" cy="287020"/>
          </a:xfrm>
          <a:solidFill>
            <a:srgbClr val="1072BC"/>
          </a:solidFill>
        </p:grpSpPr>
        <p:sp>
          <p:nvSpPr>
            <p:cNvPr id="255" name="Rectangle 254"/>
            <p:cNvSpPr/>
            <p:nvPr/>
          </p:nvSpPr>
          <p:spPr>
            <a:xfrm>
              <a:off x="2926081" y="1877060"/>
              <a:ext cx="1432560" cy="109220"/>
            </a:xfrm>
            <a:prstGeom prst="rect">
              <a:avLst/>
            </a:prstGeom>
            <a:grpFill/>
            <a:ln>
              <a:solidFill>
                <a:srgbClr val="1072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ounded Rectangle 255"/>
            <p:cNvSpPr/>
            <p:nvPr/>
          </p:nvSpPr>
          <p:spPr>
            <a:xfrm>
              <a:off x="2926081" y="1699260"/>
              <a:ext cx="1432560" cy="271780"/>
            </a:xfrm>
            <a:prstGeom prst="roundRect">
              <a:avLst>
                <a:gd name="adj" fmla="val 37390"/>
              </a:avLst>
            </a:prstGeom>
            <a:grpFill/>
            <a:ln>
              <a:solidFill>
                <a:srgbClr val="1072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257" name="Rounded Rectangle 256"/>
          <p:cNvSpPr/>
          <p:nvPr/>
        </p:nvSpPr>
        <p:spPr>
          <a:xfrm>
            <a:off x="5698691" y="6619073"/>
            <a:ext cx="1290441" cy="727764"/>
          </a:xfrm>
          <a:prstGeom prst="roundRect">
            <a:avLst>
              <a:gd name="adj" fmla="val 6619"/>
            </a:avLst>
          </a:prstGeom>
          <a:noFill/>
          <a:ln>
            <a:solidFill>
              <a:srgbClr val="107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288" bIns="91440" rtlCol="0" anchor="t" anchorCtr="0"/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Task: Get Next Filter</a:t>
            </a:r>
          </a:p>
        </p:txBody>
      </p:sp>
      <p:grpSp>
        <p:nvGrpSpPr>
          <p:cNvPr id="265" name="Group 264"/>
          <p:cNvGrpSpPr/>
          <p:nvPr/>
        </p:nvGrpSpPr>
        <p:grpSpPr>
          <a:xfrm>
            <a:off x="7405955" y="4129613"/>
            <a:ext cx="1606266" cy="258041"/>
            <a:chOff x="2926081" y="1699260"/>
            <a:chExt cx="1432560" cy="287020"/>
          </a:xfrm>
          <a:solidFill>
            <a:schemeClr val="accent2"/>
          </a:solidFill>
        </p:grpSpPr>
        <p:sp>
          <p:nvSpPr>
            <p:cNvPr id="266" name="Rectangle 265"/>
            <p:cNvSpPr/>
            <p:nvPr/>
          </p:nvSpPr>
          <p:spPr>
            <a:xfrm>
              <a:off x="2926081" y="1877060"/>
              <a:ext cx="1432560" cy="109220"/>
            </a:xfrm>
            <a:prstGeom prst="rect">
              <a:avLst/>
            </a:prstGeom>
            <a:grpFill/>
            <a:ln>
              <a:solidFill>
                <a:srgbClr val="EB7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ounded Rectangle 266"/>
            <p:cNvSpPr/>
            <p:nvPr/>
          </p:nvSpPr>
          <p:spPr>
            <a:xfrm>
              <a:off x="2926081" y="1699260"/>
              <a:ext cx="1432560" cy="271780"/>
            </a:xfrm>
            <a:prstGeom prst="roundRect">
              <a:avLst>
                <a:gd name="adj" fmla="val 19246"/>
              </a:avLst>
            </a:prstGeom>
            <a:grpFill/>
            <a:ln>
              <a:solidFill>
                <a:srgbClr val="EB7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268" name="Rounded Rectangle 267"/>
          <p:cNvSpPr/>
          <p:nvPr/>
        </p:nvSpPr>
        <p:spPr>
          <a:xfrm>
            <a:off x="7405954" y="4129614"/>
            <a:ext cx="1606266" cy="789981"/>
          </a:xfrm>
          <a:prstGeom prst="roundRect">
            <a:avLst>
              <a:gd name="adj" fmla="val 6619"/>
            </a:avLst>
          </a:prstGeom>
          <a:noFill/>
          <a:ln>
            <a:solidFill>
              <a:srgbClr val="EB7D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" bIns="91440" rtlCol="0" anchor="t" anchorCtr="0"/>
          <a:lstStyle/>
          <a:p>
            <a:pPr algn="ctr"/>
            <a:r>
              <a:rPr lang="en-US" sz="900" b="1" dirty="0" err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task_calibrate</a:t>
            </a:r>
            <a:endParaRPr lang="en-US" sz="900" b="1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86" name="TextBox 285"/>
          <p:cNvSpPr txBox="1"/>
          <p:nvPr/>
        </p:nvSpPr>
        <p:spPr>
          <a:xfrm>
            <a:off x="5709837" y="4646875"/>
            <a:ext cx="760351" cy="507831"/>
          </a:xfrm>
          <a:prstGeom prst="rect">
            <a:avLst/>
          </a:prstGeom>
          <a:noFill/>
        </p:spPr>
        <p:txBody>
          <a:bodyPr wrap="square" lIns="91440" tIns="45720" rIns="0" bIns="45720" rtlCol="0">
            <a:spAutoFit/>
          </a:bodyPr>
          <a:lstStyle/>
          <a:p>
            <a:r>
              <a:rPr lang="en-US" sz="900" b="1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 = 0</a:t>
            </a:r>
          </a:p>
          <a:p>
            <a:r>
              <a:rPr lang="en-US" sz="900" b="1" dirty="0">
                <a:latin typeface="Helvetica" charset="0"/>
                <a:ea typeface="Helvetica" charset="0"/>
                <a:cs typeface="Helvetica" charset="0"/>
              </a:rPr>
              <a:t>j</a:t>
            </a:r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 = 0</a:t>
            </a:r>
          </a:p>
          <a:p>
            <a:r>
              <a:rPr lang="en-US" sz="900" b="1" dirty="0" err="1">
                <a:latin typeface="Helvetica" charset="0"/>
                <a:ea typeface="Helvetica" charset="0"/>
                <a:cs typeface="Helvetica" charset="0"/>
              </a:rPr>
              <a:t>pos</a:t>
            </a:r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 = 0</a:t>
            </a:r>
          </a:p>
        </p:txBody>
      </p:sp>
      <p:sp>
        <p:nvSpPr>
          <p:cNvPr id="287" name="TextBox 286"/>
          <p:cNvSpPr txBox="1"/>
          <p:nvPr/>
        </p:nvSpPr>
        <p:spPr>
          <a:xfrm>
            <a:off x="5698689" y="6797036"/>
            <a:ext cx="1022658" cy="553998"/>
          </a:xfrm>
          <a:prstGeom prst="rect">
            <a:avLst/>
          </a:prstGeom>
          <a:noFill/>
        </p:spPr>
        <p:txBody>
          <a:bodyPr wrap="square" lIns="91440" tIns="45720" rIns="0" bIns="45720" rtlCol="0">
            <a:spAutoFit/>
          </a:bodyPr>
          <a:lstStyle/>
          <a:p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pos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++</a:t>
            </a:r>
          </a:p>
          <a:p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f = filter[</a:t>
            </a:r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pos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]</a:t>
            </a:r>
          </a:p>
          <a:p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y1, y2 = y2, y1</a:t>
            </a:r>
          </a:p>
        </p:txBody>
      </p:sp>
      <p:cxnSp>
        <p:nvCxnSpPr>
          <p:cNvPr id="318" name="Straight Arrow Connector 317"/>
          <p:cNvCxnSpPr/>
          <p:nvPr/>
        </p:nvCxnSpPr>
        <p:spPr>
          <a:xfrm>
            <a:off x="6362531" y="5142881"/>
            <a:ext cx="0" cy="197295"/>
          </a:xfrm>
          <a:prstGeom prst="straightConnector1">
            <a:avLst/>
          </a:prstGeom>
          <a:ln w="25400">
            <a:solidFill>
              <a:srgbClr val="1072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/>
          <p:nvPr/>
        </p:nvCxnSpPr>
        <p:spPr>
          <a:xfrm>
            <a:off x="6374106" y="6426210"/>
            <a:ext cx="0" cy="179359"/>
          </a:xfrm>
          <a:prstGeom prst="straightConnector1">
            <a:avLst/>
          </a:prstGeom>
          <a:ln w="25400">
            <a:solidFill>
              <a:srgbClr val="1072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/>
          <p:cNvSpPr txBox="1"/>
          <p:nvPr/>
        </p:nvSpPr>
        <p:spPr>
          <a:xfrm>
            <a:off x="7397959" y="4384410"/>
            <a:ext cx="1547766" cy="507831"/>
          </a:xfrm>
          <a:prstGeom prst="rect">
            <a:avLst/>
          </a:prstGeom>
          <a:noFill/>
        </p:spPr>
        <p:txBody>
          <a:bodyPr wrap="square" lIns="91440" tIns="45720" rIns="0" bIns="45720" rtlCol="0">
            <a:spAutoFit/>
          </a:bodyPr>
          <a:lstStyle/>
          <a:p>
            <a:r>
              <a:rPr lang="en-US" sz="900" dirty="0" err="1">
                <a:latin typeface="Helvetica" charset="0"/>
                <a:ea typeface="Helvetica" charset="0"/>
                <a:cs typeface="Helvetica" charset="0"/>
              </a:rPr>
              <a:t>mac_length</a:t>
            </a:r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 = </a:t>
            </a:r>
            <a:r>
              <a:rPr lang="en-US" sz="900" dirty="0" err="1">
                <a:latin typeface="Helvetica" charset="0"/>
                <a:ea typeface="Helvetica" charset="0"/>
                <a:cs typeface="Helvetica" charset="0"/>
              </a:rPr>
              <a:t>last_length</a:t>
            </a:r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 / 2</a:t>
            </a:r>
          </a:p>
          <a:p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FIR_DTC(y1, y2)</a:t>
            </a:r>
          </a:p>
          <a:p>
            <a:r>
              <a:rPr lang="en-US" sz="900" b="1" dirty="0" err="1">
                <a:latin typeface="Helvetica" charset="0"/>
                <a:ea typeface="Helvetica" charset="0"/>
                <a:cs typeface="Helvetica" charset="0"/>
              </a:rPr>
              <a:t>tile_size</a:t>
            </a:r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 = </a:t>
            </a:r>
            <a:r>
              <a:rPr lang="en-US" sz="900" dirty="0" err="1">
                <a:latin typeface="Helvetica" charset="0"/>
                <a:ea typeface="Helvetica" charset="0"/>
                <a:cs typeface="Helvetica" charset="0"/>
              </a:rPr>
              <a:t>mac_length</a:t>
            </a:r>
            <a:endParaRPr lang="en-US" sz="9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24" name="Straight Connector 123"/>
          <p:cNvCxnSpPr>
            <a:cxnSpLocks/>
          </p:cNvCxnSpPr>
          <p:nvPr/>
        </p:nvCxnSpPr>
        <p:spPr>
          <a:xfrm>
            <a:off x="6985510" y="7241986"/>
            <a:ext cx="219214" cy="0"/>
          </a:xfrm>
          <a:prstGeom prst="line">
            <a:avLst/>
          </a:prstGeom>
          <a:ln w="25400">
            <a:solidFill>
              <a:srgbClr val="1072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V="1">
            <a:off x="7204724" y="5637387"/>
            <a:ext cx="0" cy="1614433"/>
          </a:xfrm>
          <a:prstGeom prst="line">
            <a:avLst/>
          </a:prstGeom>
          <a:ln w="25400">
            <a:solidFill>
              <a:srgbClr val="1072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cxnSpLocks/>
          </p:cNvCxnSpPr>
          <p:nvPr/>
        </p:nvCxnSpPr>
        <p:spPr>
          <a:xfrm>
            <a:off x="6983267" y="6332123"/>
            <a:ext cx="136860" cy="1447"/>
          </a:xfrm>
          <a:prstGeom prst="line">
            <a:avLst/>
          </a:prstGeom>
          <a:ln w="25400">
            <a:solidFill>
              <a:srgbClr val="1072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7120127" y="5640386"/>
            <a:ext cx="0" cy="705800"/>
          </a:xfrm>
          <a:prstGeom prst="line">
            <a:avLst/>
          </a:prstGeom>
          <a:ln w="25400">
            <a:solidFill>
              <a:srgbClr val="1072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cxnSpLocks/>
          </p:cNvCxnSpPr>
          <p:nvPr/>
        </p:nvCxnSpPr>
        <p:spPr>
          <a:xfrm>
            <a:off x="6991233" y="5651448"/>
            <a:ext cx="213493" cy="0"/>
          </a:xfrm>
          <a:prstGeom prst="line">
            <a:avLst/>
          </a:prstGeom>
          <a:ln w="25400">
            <a:solidFill>
              <a:srgbClr val="1072BC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6122201C-E067-B647-AA8B-BB7C51D8BDDD}"/>
              </a:ext>
            </a:extLst>
          </p:cNvPr>
          <p:cNvGrpSpPr/>
          <p:nvPr/>
        </p:nvGrpSpPr>
        <p:grpSpPr>
          <a:xfrm>
            <a:off x="7413145" y="5085291"/>
            <a:ext cx="1599077" cy="289507"/>
            <a:chOff x="2926081" y="1699260"/>
            <a:chExt cx="1432560" cy="287020"/>
          </a:xfrm>
          <a:solidFill>
            <a:srgbClr val="EB7D3C"/>
          </a:solidFill>
        </p:grpSpPr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3F64543A-DE2A-DC4C-B80F-375BA5203EAD}"/>
                </a:ext>
              </a:extLst>
            </p:cNvPr>
            <p:cNvSpPr/>
            <p:nvPr/>
          </p:nvSpPr>
          <p:spPr>
            <a:xfrm>
              <a:off x="2926081" y="1877060"/>
              <a:ext cx="1432560" cy="109220"/>
            </a:xfrm>
            <a:prstGeom prst="rect">
              <a:avLst/>
            </a:prstGeom>
            <a:grpFill/>
            <a:ln>
              <a:solidFill>
                <a:srgbClr val="EB7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ounded Rectangle 203">
              <a:extLst>
                <a:ext uri="{FF2B5EF4-FFF2-40B4-BE49-F238E27FC236}">
                  <a16:creationId xmlns:a16="http://schemas.microsoft.com/office/drawing/2014/main" id="{D438A3BF-B01B-B24F-BB78-23B50BEAA0D5}"/>
                </a:ext>
              </a:extLst>
            </p:cNvPr>
            <p:cNvSpPr/>
            <p:nvPr/>
          </p:nvSpPr>
          <p:spPr>
            <a:xfrm>
              <a:off x="2926081" y="1699260"/>
              <a:ext cx="1432560" cy="271780"/>
            </a:xfrm>
            <a:prstGeom prst="roundRect">
              <a:avLst>
                <a:gd name="adj" fmla="val 37390"/>
              </a:avLst>
            </a:prstGeom>
            <a:grpFill/>
            <a:ln>
              <a:solidFill>
                <a:srgbClr val="EB7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205" name="Rounded Rectangle 204">
            <a:extLst>
              <a:ext uri="{FF2B5EF4-FFF2-40B4-BE49-F238E27FC236}">
                <a16:creationId xmlns:a16="http://schemas.microsoft.com/office/drawing/2014/main" id="{9528A2D2-0073-FE47-A4D9-55C6A8416BC6}"/>
              </a:ext>
            </a:extLst>
          </p:cNvPr>
          <p:cNvSpPr/>
          <p:nvPr/>
        </p:nvSpPr>
        <p:spPr>
          <a:xfrm>
            <a:off x="7413143" y="5108442"/>
            <a:ext cx="1599078" cy="2969413"/>
          </a:xfrm>
          <a:prstGeom prst="roundRect">
            <a:avLst>
              <a:gd name="adj" fmla="val 6619"/>
            </a:avLst>
          </a:prstGeom>
          <a:noFill/>
          <a:ln>
            <a:solidFill>
              <a:srgbClr val="EB7D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" bIns="91440" rtlCol="0" anchor="t" anchorCtr="0"/>
          <a:lstStyle/>
          <a:p>
            <a:pPr algn="ctr"/>
            <a:r>
              <a:rPr lang="en-US" sz="900" b="1" dirty="0" err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task_sm_conv</a:t>
            </a:r>
            <a:endParaRPr lang="en-US" sz="900" b="1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7A50AE6C-03BF-5F4A-B4C2-D4CD8E674F83}"/>
              </a:ext>
            </a:extLst>
          </p:cNvPr>
          <p:cNvSpPr txBox="1"/>
          <p:nvPr/>
        </p:nvSpPr>
        <p:spPr>
          <a:xfrm>
            <a:off x="7482857" y="6398193"/>
            <a:ext cx="1309328" cy="658642"/>
          </a:xfrm>
          <a:prstGeom prst="rect">
            <a:avLst/>
          </a:prstGeom>
          <a:noFill/>
        </p:spPr>
        <p:txBody>
          <a:bodyPr wrap="square" lIns="91440" tIns="45720" rIns="0" bIns="45720" rtlCol="0">
            <a:spAutoFit/>
          </a:bodyPr>
          <a:lstStyle/>
          <a:p>
            <a:r>
              <a:rPr lang="en-US" sz="920" dirty="0">
                <a:latin typeface="Helvetica" charset="0"/>
                <a:ea typeface="Helvetica" charset="0"/>
                <a:cs typeface="Helvetica" charset="0"/>
              </a:rPr>
              <a:t>for(</a:t>
            </a:r>
            <a:r>
              <a:rPr lang="en-US" sz="920" b="1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sz="920" dirty="0">
                <a:latin typeface="Helvetica" charset="0"/>
                <a:ea typeface="Helvetica" charset="0"/>
                <a:cs typeface="Helvetica" charset="0"/>
              </a:rPr>
              <a:t>; </a:t>
            </a:r>
            <a:r>
              <a:rPr lang="en-US" sz="920" b="1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sz="920" dirty="0">
                <a:latin typeface="Helvetica" charset="0"/>
                <a:ea typeface="Helvetica" charset="0"/>
                <a:cs typeface="Helvetica" charset="0"/>
              </a:rPr>
              <a:t>  &lt; rows; </a:t>
            </a:r>
            <a:r>
              <a:rPr lang="en-US" sz="920" b="1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sz="920" dirty="0">
                <a:latin typeface="Helvetica" charset="0"/>
                <a:ea typeface="Helvetica" charset="0"/>
                <a:cs typeface="Helvetica" charset="0"/>
              </a:rPr>
              <a:t>++)</a:t>
            </a:r>
          </a:p>
          <a:p>
            <a:r>
              <a:rPr lang="en-US" sz="920" dirty="0">
                <a:latin typeface="Helvetica" charset="0"/>
                <a:ea typeface="Helvetica" charset="0"/>
                <a:cs typeface="Helvetica" charset="0"/>
              </a:rPr>
              <a:t>    </a:t>
            </a:r>
            <a:r>
              <a:rPr lang="en-US" sz="920" dirty="0" err="1">
                <a:latin typeface="Helvetica" charset="0"/>
                <a:ea typeface="Helvetica" charset="0"/>
                <a:cs typeface="Helvetica" charset="0"/>
              </a:rPr>
              <a:t>DMA_Load</a:t>
            </a:r>
            <a:r>
              <a:rPr lang="en-US" sz="920" dirty="0">
                <a:latin typeface="Helvetica" charset="0"/>
                <a:ea typeface="Helvetica" charset="0"/>
                <a:cs typeface="Helvetica" charset="0"/>
              </a:rPr>
              <a:t>(y1)       </a:t>
            </a:r>
          </a:p>
          <a:p>
            <a:r>
              <a:rPr lang="en-US" sz="920" dirty="0">
                <a:latin typeface="Helvetica" charset="0"/>
                <a:ea typeface="Helvetica" charset="0"/>
                <a:cs typeface="Helvetica" charset="0"/>
              </a:rPr>
              <a:t>    t = FIR_DTC(y1, w )</a:t>
            </a:r>
          </a:p>
          <a:p>
            <a:r>
              <a:rPr lang="en-US" sz="920" dirty="0">
                <a:latin typeface="Helvetica" charset="0"/>
                <a:ea typeface="Helvetica" charset="0"/>
                <a:cs typeface="Helvetica" charset="0"/>
              </a:rPr>
              <a:t>    </a:t>
            </a:r>
            <a:r>
              <a:rPr lang="en-US" sz="920" dirty="0" err="1">
                <a:latin typeface="Helvetica" charset="0"/>
                <a:ea typeface="Helvetica" charset="0"/>
                <a:cs typeface="Helvetica" charset="0"/>
              </a:rPr>
              <a:t>DMA_Store</a:t>
            </a:r>
            <a:r>
              <a:rPr lang="en-US" sz="920" dirty="0">
                <a:latin typeface="Helvetica" charset="0"/>
                <a:ea typeface="Helvetica" charset="0"/>
                <a:cs typeface="Helvetica" charset="0"/>
              </a:rPr>
              <a:t>(t, y2) </a:t>
            </a: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7E81B168-500C-3C4A-A534-DFA89FF983CA}"/>
              </a:ext>
            </a:extLst>
          </p:cNvPr>
          <p:cNvGrpSpPr/>
          <p:nvPr/>
        </p:nvGrpSpPr>
        <p:grpSpPr>
          <a:xfrm>
            <a:off x="7473389" y="5447793"/>
            <a:ext cx="1290441" cy="179254"/>
            <a:chOff x="2926081" y="1699260"/>
            <a:chExt cx="1432560" cy="287020"/>
          </a:xfrm>
          <a:solidFill>
            <a:srgbClr val="EB7D3C"/>
          </a:solidFill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DC265EF2-0314-3146-A30B-5CA4C4BE6BBD}"/>
                </a:ext>
              </a:extLst>
            </p:cNvPr>
            <p:cNvSpPr/>
            <p:nvPr/>
          </p:nvSpPr>
          <p:spPr>
            <a:xfrm>
              <a:off x="2926081" y="1877060"/>
              <a:ext cx="1432560" cy="109220"/>
            </a:xfrm>
            <a:prstGeom prst="rect">
              <a:avLst/>
            </a:prstGeom>
            <a:grpFill/>
            <a:ln>
              <a:solidFill>
                <a:srgbClr val="EB7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ounded Rectangle 210">
              <a:extLst>
                <a:ext uri="{FF2B5EF4-FFF2-40B4-BE49-F238E27FC236}">
                  <a16:creationId xmlns:a16="http://schemas.microsoft.com/office/drawing/2014/main" id="{57246C0D-18B5-0249-A17B-F125E7565142}"/>
                </a:ext>
              </a:extLst>
            </p:cNvPr>
            <p:cNvSpPr/>
            <p:nvPr/>
          </p:nvSpPr>
          <p:spPr>
            <a:xfrm>
              <a:off x="2926081" y="1699260"/>
              <a:ext cx="1432560" cy="271780"/>
            </a:xfrm>
            <a:prstGeom prst="roundRect">
              <a:avLst>
                <a:gd name="adj" fmla="val 37390"/>
              </a:avLst>
            </a:prstGeom>
            <a:grpFill/>
            <a:ln>
              <a:solidFill>
                <a:srgbClr val="EB7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212" name="Rounded Rectangle 211">
            <a:extLst>
              <a:ext uri="{FF2B5EF4-FFF2-40B4-BE49-F238E27FC236}">
                <a16:creationId xmlns:a16="http://schemas.microsoft.com/office/drawing/2014/main" id="{23A02C22-1CF2-894C-ACDE-97B2B2E0A23D}"/>
              </a:ext>
            </a:extLst>
          </p:cNvPr>
          <p:cNvSpPr/>
          <p:nvPr/>
        </p:nvSpPr>
        <p:spPr>
          <a:xfrm>
            <a:off x="7473389" y="5447793"/>
            <a:ext cx="1290441" cy="546246"/>
          </a:xfrm>
          <a:prstGeom prst="roundRect">
            <a:avLst>
              <a:gd name="adj" fmla="val 6619"/>
            </a:avLst>
          </a:prstGeom>
          <a:noFill/>
          <a:ln>
            <a:solidFill>
              <a:srgbClr val="EB7D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7432" bIns="91440" rtlCol="0" anchor="t" anchorCtr="0"/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Task: Initialize</a:t>
            </a:r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D264E2D0-DDA2-534D-A052-7D5426FB6260}"/>
              </a:ext>
            </a:extLst>
          </p:cNvPr>
          <p:cNvGrpSpPr/>
          <p:nvPr/>
        </p:nvGrpSpPr>
        <p:grpSpPr>
          <a:xfrm>
            <a:off x="7473389" y="6172325"/>
            <a:ext cx="1290441" cy="220410"/>
            <a:chOff x="2926081" y="1699260"/>
            <a:chExt cx="1432560" cy="287020"/>
          </a:xfrm>
          <a:solidFill>
            <a:srgbClr val="EB7D3C"/>
          </a:solidFill>
        </p:grpSpPr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02CFAC51-9D72-7641-9540-73907F274A4C}"/>
                </a:ext>
              </a:extLst>
            </p:cNvPr>
            <p:cNvSpPr/>
            <p:nvPr/>
          </p:nvSpPr>
          <p:spPr>
            <a:xfrm>
              <a:off x="2926081" y="1877060"/>
              <a:ext cx="1432560" cy="109220"/>
            </a:xfrm>
            <a:prstGeom prst="rect">
              <a:avLst/>
            </a:prstGeom>
            <a:grpFill/>
            <a:ln>
              <a:solidFill>
                <a:srgbClr val="EB7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ounded Rectangle 214">
              <a:extLst>
                <a:ext uri="{FF2B5EF4-FFF2-40B4-BE49-F238E27FC236}">
                  <a16:creationId xmlns:a16="http://schemas.microsoft.com/office/drawing/2014/main" id="{5EF570D9-716D-7F4C-A494-2B254E97FC12}"/>
                </a:ext>
              </a:extLst>
            </p:cNvPr>
            <p:cNvSpPr/>
            <p:nvPr/>
          </p:nvSpPr>
          <p:spPr>
            <a:xfrm>
              <a:off x="2926081" y="1699260"/>
              <a:ext cx="1432560" cy="271780"/>
            </a:xfrm>
            <a:prstGeom prst="roundRect">
              <a:avLst>
                <a:gd name="adj" fmla="val 37390"/>
              </a:avLst>
            </a:prstGeom>
            <a:grpFill/>
            <a:ln>
              <a:solidFill>
                <a:srgbClr val="EB7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216" name="Rounded Rectangle 215">
            <a:extLst>
              <a:ext uri="{FF2B5EF4-FFF2-40B4-BE49-F238E27FC236}">
                <a16:creationId xmlns:a16="http://schemas.microsoft.com/office/drawing/2014/main" id="{D73C2AD8-26B9-9A4E-9044-2CFB0AC8327A}"/>
              </a:ext>
            </a:extLst>
          </p:cNvPr>
          <p:cNvSpPr/>
          <p:nvPr/>
        </p:nvSpPr>
        <p:spPr>
          <a:xfrm>
            <a:off x="7473389" y="6188226"/>
            <a:ext cx="1290441" cy="914832"/>
          </a:xfrm>
          <a:prstGeom prst="roundRect">
            <a:avLst>
              <a:gd name="adj" fmla="val 6619"/>
            </a:avLst>
          </a:prstGeom>
          <a:noFill/>
          <a:ln>
            <a:solidFill>
              <a:srgbClr val="EB7D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288" bIns="91440" rtlCol="0" anchor="t" anchorCtr="0"/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Task: Apply Filter</a:t>
            </a:r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F3C9AB68-106B-A64F-8013-7B071E253B4D}"/>
              </a:ext>
            </a:extLst>
          </p:cNvPr>
          <p:cNvGrpSpPr/>
          <p:nvPr/>
        </p:nvGrpSpPr>
        <p:grpSpPr>
          <a:xfrm>
            <a:off x="7473389" y="7285220"/>
            <a:ext cx="1290441" cy="220356"/>
            <a:chOff x="2926081" y="1699260"/>
            <a:chExt cx="1432560" cy="287020"/>
          </a:xfrm>
          <a:solidFill>
            <a:srgbClr val="EB7D3C"/>
          </a:solidFill>
        </p:grpSpPr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45B50674-7924-9A41-8B79-5193AB369B28}"/>
                </a:ext>
              </a:extLst>
            </p:cNvPr>
            <p:cNvSpPr/>
            <p:nvPr/>
          </p:nvSpPr>
          <p:spPr>
            <a:xfrm>
              <a:off x="2926081" y="1877060"/>
              <a:ext cx="1432560" cy="109220"/>
            </a:xfrm>
            <a:prstGeom prst="rect">
              <a:avLst/>
            </a:prstGeom>
            <a:grpFill/>
            <a:ln>
              <a:solidFill>
                <a:srgbClr val="EB7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ounded Rectangle 220">
              <a:extLst>
                <a:ext uri="{FF2B5EF4-FFF2-40B4-BE49-F238E27FC236}">
                  <a16:creationId xmlns:a16="http://schemas.microsoft.com/office/drawing/2014/main" id="{FBDA5590-2E85-C347-857C-6241FF3DADAF}"/>
                </a:ext>
              </a:extLst>
            </p:cNvPr>
            <p:cNvSpPr/>
            <p:nvPr/>
          </p:nvSpPr>
          <p:spPr>
            <a:xfrm>
              <a:off x="2926081" y="1699260"/>
              <a:ext cx="1432560" cy="271780"/>
            </a:xfrm>
            <a:prstGeom prst="roundRect">
              <a:avLst>
                <a:gd name="adj" fmla="val 37390"/>
              </a:avLst>
            </a:prstGeom>
            <a:grpFill/>
            <a:ln>
              <a:solidFill>
                <a:srgbClr val="EB7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222" name="Rounded Rectangle 221">
            <a:extLst>
              <a:ext uri="{FF2B5EF4-FFF2-40B4-BE49-F238E27FC236}">
                <a16:creationId xmlns:a16="http://schemas.microsoft.com/office/drawing/2014/main" id="{8DF58CCC-416C-6940-AA95-AC4C46A4E412}"/>
              </a:ext>
            </a:extLst>
          </p:cNvPr>
          <p:cNvSpPr/>
          <p:nvPr/>
        </p:nvSpPr>
        <p:spPr>
          <a:xfrm>
            <a:off x="7473389" y="7298727"/>
            <a:ext cx="1290441" cy="706433"/>
          </a:xfrm>
          <a:prstGeom prst="roundRect">
            <a:avLst>
              <a:gd name="adj" fmla="val 6619"/>
            </a:avLst>
          </a:prstGeom>
          <a:noFill/>
          <a:ln>
            <a:solidFill>
              <a:srgbClr val="EB7D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288" bIns="91440" rtlCol="0" anchor="t" anchorCtr="0"/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Task: Get Next Filter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5412A0E8-FBFB-394D-8808-88FC02EDD8A3}"/>
              </a:ext>
            </a:extLst>
          </p:cNvPr>
          <p:cNvSpPr txBox="1"/>
          <p:nvPr/>
        </p:nvSpPr>
        <p:spPr>
          <a:xfrm>
            <a:off x="7484535" y="5617019"/>
            <a:ext cx="760351" cy="369332"/>
          </a:xfrm>
          <a:prstGeom prst="rect">
            <a:avLst/>
          </a:prstGeom>
          <a:noFill/>
        </p:spPr>
        <p:txBody>
          <a:bodyPr wrap="square" lIns="91440" tIns="45720" rIns="0" bIns="45720" rtlCol="0">
            <a:spAutoFit/>
          </a:bodyPr>
          <a:lstStyle/>
          <a:p>
            <a:r>
              <a:rPr lang="en-US" sz="900" b="1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 = 0</a:t>
            </a:r>
          </a:p>
          <a:p>
            <a:r>
              <a:rPr lang="en-US" sz="900" b="1" dirty="0" err="1">
                <a:latin typeface="Helvetica" charset="0"/>
                <a:ea typeface="Helvetica" charset="0"/>
                <a:cs typeface="Helvetica" charset="0"/>
              </a:rPr>
              <a:t>pos</a:t>
            </a:r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 = 0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88F2DA25-91CC-DF46-A1AD-583252C45DDB}"/>
              </a:ext>
            </a:extLst>
          </p:cNvPr>
          <p:cNvSpPr txBox="1"/>
          <p:nvPr/>
        </p:nvSpPr>
        <p:spPr>
          <a:xfrm>
            <a:off x="7473387" y="7476689"/>
            <a:ext cx="1022658" cy="553998"/>
          </a:xfrm>
          <a:prstGeom prst="rect">
            <a:avLst/>
          </a:prstGeom>
          <a:noFill/>
        </p:spPr>
        <p:txBody>
          <a:bodyPr wrap="square" lIns="91440" tIns="45720" rIns="0" bIns="45720" rtlCol="0">
            <a:spAutoFit/>
          </a:bodyPr>
          <a:lstStyle/>
          <a:p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pos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++</a:t>
            </a:r>
          </a:p>
          <a:p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w = filter[</a:t>
            </a:r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pos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]</a:t>
            </a:r>
          </a:p>
          <a:p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y1, y2 = y2, y1</a:t>
            </a:r>
          </a:p>
        </p:txBody>
      </p: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EDD40A2D-F8AA-AE42-95B5-5A869259DD4D}"/>
              </a:ext>
            </a:extLst>
          </p:cNvPr>
          <p:cNvCxnSpPr/>
          <p:nvPr/>
        </p:nvCxnSpPr>
        <p:spPr>
          <a:xfrm>
            <a:off x="8125654" y="5988739"/>
            <a:ext cx="0" cy="179359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844C961E-4B1F-D647-9164-EB88AD6CE34F}"/>
              </a:ext>
            </a:extLst>
          </p:cNvPr>
          <p:cNvCxnSpPr/>
          <p:nvPr/>
        </p:nvCxnSpPr>
        <p:spPr>
          <a:xfrm>
            <a:off x="8125654" y="7103060"/>
            <a:ext cx="0" cy="179359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C4730BF-2459-0646-924C-0B0C7A1C0771}"/>
              </a:ext>
            </a:extLst>
          </p:cNvPr>
          <p:cNvCxnSpPr>
            <a:cxnSpLocks/>
          </p:cNvCxnSpPr>
          <p:nvPr/>
        </p:nvCxnSpPr>
        <p:spPr>
          <a:xfrm>
            <a:off x="8763828" y="7906541"/>
            <a:ext cx="203162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AC2E57D-F2C4-2142-A84A-9E523ACBA281}"/>
              </a:ext>
            </a:extLst>
          </p:cNvPr>
          <p:cNvCxnSpPr>
            <a:cxnSpLocks/>
          </p:cNvCxnSpPr>
          <p:nvPr/>
        </p:nvCxnSpPr>
        <p:spPr>
          <a:xfrm flipV="1">
            <a:off x="8966990" y="6467513"/>
            <a:ext cx="0" cy="1457937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EF7C6E7-B701-2D44-BB5F-C56C102CB096}"/>
              </a:ext>
            </a:extLst>
          </p:cNvPr>
          <p:cNvCxnSpPr>
            <a:cxnSpLocks/>
          </p:cNvCxnSpPr>
          <p:nvPr/>
        </p:nvCxnSpPr>
        <p:spPr>
          <a:xfrm>
            <a:off x="8756602" y="6984660"/>
            <a:ext cx="128901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B28791B5-EAC8-1D40-B29B-C8A886090377}"/>
              </a:ext>
            </a:extLst>
          </p:cNvPr>
          <p:cNvCxnSpPr>
            <a:cxnSpLocks/>
          </p:cNvCxnSpPr>
          <p:nvPr/>
        </p:nvCxnSpPr>
        <p:spPr>
          <a:xfrm flipV="1">
            <a:off x="8885501" y="6483212"/>
            <a:ext cx="0" cy="51286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723501D4-809F-7844-945A-5D634E44E763}"/>
              </a:ext>
            </a:extLst>
          </p:cNvPr>
          <p:cNvCxnSpPr>
            <a:cxnSpLocks/>
          </p:cNvCxnSpPr>
          <p:nvPr/>
        </p:nvCxnSpPr>
        <p:spPr>
          <a:xfrm>
            <a:off x="8765931" y="6473422"/>
            <a:ext cx="201061" cy="0"/>
          </a:xfrm>
          <a:prstGeom prst="line">
            <a:avLst/>
          </a:prstGeom>
          <a:ln w="25400">
            <a:solidFill>
              <a:schemeClr val="accent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C3DFD5E0-05A6-3747-BA28-D01BC5A90517}"/>
              </a:ext>
            </a:extLst>
          </p:cNvPr>
          <p:cNvCxnSpPr/>
          <p:nvPr/>
        </p:nvCxnSpPr>
        <p:spPr>
          <a:xfrm>
            <a:off x="8244884" y="4924595"/>
            <a:ext cx="0" cy="179359"/>
          </a:xfrm>
          <a:prstGeom prst="straightConnector1">
            <a:avLst/>
          </a:prstGeom>
          <a:ln w="25400">
            <a:solidFill>
              <a:srgbClr val="EB7D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7EA5C953-A7BD-2242-8D30-6853587883BD}"/>
              </a:ext>
            </a:extLst>
          </p:cNvPr>
          <p:cNvCxnSpPr/>
          <p:nvPr/>
        </p:nvCxnSpPr>
        <p:spPr>
          <a:xfrm>
            <a:off x="7560823" y="7691874"/>
            <a:ext cx="109728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DCE86F59-F673-D542-B830-D66271071F20}"/>
              </a:ext>
            </a:extLst>
          </p:cNvPr>
          <p:cNvCxnSpPr/>
          <p:nvPr/>
        </p:nvCxnSpPr>
        <p:spPr>
          <a:xfrm>
            <a:off x="8585154" y="6745596"/>
            <a:ext cx="109728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CAFEE65C-5635-FA46-8156-058D76A56AF6}"/>
              </a:ext>
            </a:extLst>
          </p:cNvPr>
          <p:cNvCxnSpPr/>
          <p:nvPr/>
        </p:nvCxnSpPr>
        <p:spPr>
          <a:xfrm>
            <a:off x="7673960" y="6742721"/>
            <a:ext cx="109728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E1DF4C09-49F0-0A46-A200-5001CBDADC9A}"/>
              </a:ext>
            </a:extLst>
          </p:cNvPr>
          <p:cNvCxnSpPr>
            <a:cxnSpLocks/>
          </p:cNvCxnSpPr>
          <p:nvPr/>
        </p:nvCxnSpPr>
        <p:spPr>
          <a:xfrm>
            <a:off x="8316191" y="6875402"/>
            <a:ext cx="109728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rc 2">
            <a:extLst>
              <a:ext uri="{FF2B5EF4-FFF2-40B4-BE49-F238E27FC236}">
                <a16:creationId xmlns:a16="http://schemas.microsoft.com/office/drawing/2014/main" id="{C773B48C-6ECD-EB47-92B5-6E59A2B49C25}"/>
              </a:ext>
            </a:extLst>
          </p:cNvPr>
          <p:cNvSpPr/>
          <p:nvPr/>
        </p:nvSpPr>
        <p:spPr>
          <a:xfrm>
            <a:off x="5625407" y="5574400"/>
            <a:ext cx="367904" cy="141710"/>
          </a:xfrm>
          <a:prstGeom prst="arc">
            <a:avLst/>
          </a:prstGeom>
          <a:ln w="25400">
            <a:solidFill>
              <a:srgbClr val="6F0206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15E7EF8-8F91-7D4D-BED6-E6D910263287}"/>
              </a:ext>
            </a:extLst>
          </p:cNvPr>
          <p:cNvGrpSpPr/>
          <p:nvPr/>
        </p:nvGrpSpPr>
        <p:grpSpPr>
          <a:xfrm>
            <a:off x="5223285" y="5242345"/>
            <a:ext cx="672583" cy="551732"/>
            <a:chOff x="-454479" y="3808807"/>
            <a:chExt cx="3350585" cy="1341848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535284F-C842-8A45-BFD2-5287187CF208}"/>
                </a:ext>
              </a:extLst>
            </p:cNvPr>
            <p:cNvSpPr/>
            <p:nvPr/>
          </p:nvSpPr>
          <p:spPr>
            <a:xfrm rot="21217130">
              <a:off x="-3304" y="3896928"/>
              <a:ext cx="2533397" cy="11243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7BCE49DA-C8AF-0541-AF5C-4AD56B3EE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23970" y="3808807"/>
              <a:ext cx="2774191" cy="1341848"/>
            </a:xfrm>
            <a:prstGeom prst="rect">
              <a:avLst/>
            </a:prstGeom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B20CC0A-BDB3-1347-9808-9B53496EEC57}"/>
                </a:ext>
              </a:extLst>
            </p:cNvPr>
            <p:cNvSpPr/>
            <p:nvPr/>
          </p:nvSpPr>
          <p:spPr>
            <a:xfrm rot="20107431">
              <a:off x="-454479" y="4045863"/>
              <a:ext cx="3350585" cy="6736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A20000"/>
                  </a:solidFill>
                  <a:latin typeface="Comic Sans MS" panose="030F0902030302020204" pitchFamily="66" charset="0"/>
                </a:rPr>
                <a:t>Loop Continuation</a:t>
              </a:r>
            </a:p>
          </p:txBody>
        </p:sp>
      </p:grpSp>
      <p:sp>
        <p:nvSpPr>
          <p:cNvPr id="97" name="Arc 96">
            <a:extLst>
              <a:ext uri="{FF2B5EF4-FFF2-40B4-BE49-F238E27FC236}">
                <a16:creationId xmlns:a16="http://schemas.microsoft.com/office/drawing/2014/main" id="{AF9065A4-5F68-354D-B497-EB7E07902D7A}"/>
              </a:ext>
            </a:extLst>
          </p:cNvPr>
          <p:cNvSpPr/>
          <p:nvPr/>
        </p:nvSpPr>
        <p:spPr>
          <a:xfrm rot="671023" flipH="1" flipV="1">
            <a:off x="8636645" y="4535410"/>
            <a:ext cx="367904" cy="141710"/>
          </a:xfrm>
          <a:prstGeom prst="arc">
            <a:avLst/>
          </a:prstGeom>
          <a:ln w="25400">
            <a:solidFill>
              <a:srgbClr val="6F0206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c 97">
            <a:extLst>
              <a:ext uri="{FF2B5EF4-FFF2-40B4-BE49-F238E27FC236}">
                <a16:creationId xmlns:a16="http://schemas.microsoft.com/office/drawing/2014/main" id="{2A2C2B39-740F-0A45-91F5-11BA9EA123BE}"/>
              </a:ext>
            </a:extLst>
          </p:cNvPr>
          <p:cNvSpPr/>
          <p:nvPr/>
        </p:nvSpPr>
        <p:spPr>
          <a:xfrm rot="1606094" flipH="1">
            <a:off x="6488371" y="5996285"/>
            <a:ext cx="609265" cy="601950"/>
          </a:xfrm>
          <a:prstGeom prst="arc">
            <a:avLst>
              <a:gd name="adj1" fmla="val 11010160"/>
              <a:gd name="adj2" fmla="val 18204690"/>
            </a:avLst>
          </a:prstGeom>
          <a:ln w="25400">
            <a:solidFill>
              <a:srgbClr val="6F0206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Arc 98">
            <a:extLst>
              <a:ext uri="{FF2B5EF4-FFF2-40B4-BE49-F238E27FC236}">
                <a16:creationId xmlns:a16="http://schemas.microsoft.com/office/drawing/2014/main" id="{57DC4128-D319-724A-9C76-1F0232319EA2}"/>
              </a:ext>
            </a:extLst>
          </p:cNvPr>
          <p:cNvSpPr/>
          <p:nvPr/>
        </p:nvSpPr>
        <p:spPr>
          <a:xfrm rot="20907217" flipH="1" flipV="1">
            <a:off x="6363986" y="6639974"/>
            <a:ext cx="609265" cy="601950"/>
          </a:xfrm>
          <a:prstGeom prst="arc">
            <a:avLst>
              <a:gd name="adj1" fmla="val 11010160"/>
              <a:gd name="adj2" fmla="val 17521587"/>
            </a:avLst>
          </a:prstGeom>
          <a:ln w="25400">
            <a:solidFill>
              <a:srgbClr val="6F0206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33DA71B-1E78-B54A-8770-3989B695D1F3}"/>
              </a:ext>
            </a:extLst>
          </p:cNvPr>
          <p:cNvGrpSpPr/>
          <p:nvPr/>
        </p:nvGrpSpPr>
        <p:grpSpPr>
          <a:xfrm rot="2271704">
            <a:off x="6666364" y="6401107"/>
            <a:ext cx="915212" cy="592070"/>
            <a:chOff x="-552423" y="3827665"/>
            <a:chExt cx="3350585" cy="1061489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128EBA6-6E03-BE45-BA0D-B0623CF8FC4C}"/>
                </a:ext>
              </a:extLst>
            </p:cNvPr>
            <p:cNvSpPr/>
            <p:nvPr/>
          </p:nvSpPr>
          <p:spPr>
            <a:xfrm rot="21217130">
              <a:off x="-31307" y="3913555"/>
              <a:ext cx="1952349" cy="86165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F1F896E7-97F7-F440-9343-5BC3BD7CF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28791" y="3827665"/>
              <a:ext cx="2194564" cy="1061489"/>
            </a:xfrm>
            <a:prstGeom prst="rect">
              <a:avLst/>
            </a:prstGeom>
          </p:spPr>
        </p:pic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EC2CC00-107E-C24E-B25B-0312509E94EE}"/>
                </a:ext>
              </a:extLst>
            </p:cNvPr>
            <p:cNvSpPr/>
            <p:nvPr/>
          </p:nvSpPr>
          <p:spPr>
            <a:xfrm rot="20107431">
              <a:off x="-552423" y="4170316"/>
              <a:ext cx="3350585" cy="4966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A20000"/>
                  </a:solidFill>
                  <a:latin typeface="Comic Sans MS" panose="030F0902030302020204" pitchFamily="66" charset="0"/>
                </a:rPr>
                <a:t>Loop-ordered</a:t>
              </a:r>
            </a:p>
            <a:p>
              <a:pPr algn="ctr"/>
              <a:r>
                <a:rPr lang="en-US" sz="600" b="1" dirty="0">
                  <a:solidFill>
                    <a:srgbClr val="A20000"/>
                  </a:solidFill>
                  <a:latin typeface="Comic Sans MS" panose="030F0902030302020204" pitchFamily="66" charset="0"/>
                </a:rPr>
                <a:t>Buffering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27CD44C-E24A-4346-B5A1-20F3A36A7AD4}"/>
              </a:ext>
            </a:extLst>
          </p:cNvPr>
          <p:cNvGrpSpPr/>
          <p:nvPr/>
        </p:nvGrpSpPr>
        <p:grpSpPr>
          <a:xfrm rot="2565001">
            <a:off x="8744683" y="4497109"/>
            <a:ext cx="672583" cy="643356"/>
            <a:chOff x="-384749" y="3676757"/>
            <a:chExt cx="3350585" cy="1564684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3CCFE46-3ED6-2B4C-8183-25F6434AE298}"/>
                </a:ext>
              </a:extLst>
            </p:cNvPr>
            <p:cNvSpPr/>
            <p:nvPr/>
          </p:nvSpPr>
          <p:spPr>
            <a:xfrm rot="21217130">
              <a:off x="-151737" y="3815546"/>
              <a:ext cx="2893891" cy="12323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11D6046D-F7D9-6D47-922E-F67650D58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354058" y="3676757"/>
              <a:ext cx="3234891" cy="1564684"/>
            </a:xfrm>
            <a:prstGeom prst="rect">
              <a:avLst/>
            </a:prstGeom>
          </p:spPr>
        </p:pic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D3CEFC19-34F6-4145-BCCD-877330190E85}"/>
                </a:ext>
              </a:extLst>
            </p:cNvPr>
            <p:cNvSpPr/>
            <p:nvPr/>
          </p:nvSpPr>
          <p:spPr>
            <a:xfrm rot="20107431">
              <a:off x="-384749" y="4114125"/>
              <a:ext cx="3350585" cy="6736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A20000"/>
                  </a:solidFill>
                  <a:latin typeface="Comic Sans MS" panose="030F0902030302020204" pitchFamily="66" charset="0"/>
                </a:rPr>
                <a:t>Energy-aware Tiling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7947AC3-38EC-0A4A-B352-AF94C3E788CA}"/>
              </a:ext>
            </a:extLst>
          </p:cNvPr>
          <p:cNvSpPr txBox="1"/>
          <p:nvPr/>
        </p:nvSpPr>
        <p:spPr>
          <a:xfrm>
            <a:off x="5767056" y="7471282"/>
            <a:ext cx="12962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Helvetica" pitchFamily="2" charset="0"/>
              </a:rPr>
              <a:t>Bold </a:t>
            </a:r>
            <a:r>
              <a:rPr lang="en-US" sz="1000" dirty="0">
                <a:latin typeface="Helvetica" pitchFamily="2" charset="0"/>
              </a:rPr>
              <a:t>= nonvolatile</a:t>
            </a:r>
          </a:p>
          <a:p>
            <a:pPr algn="ctr"/>
            <a:r>
              <a:rPr lang="en-US" sz="1000" dirty="0">
                <a:latin typeface="Helvetica" pitchFamily="2" charset="0"/>
              </a:rPr>
              <a:t>memory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E003864-6418-F640-B173-3577178D4041}"/>
              </a:ext>
            </a:extLst>
          </p:cNvPr>
          <p:cNvCxnSpPr/>
          <p:nvPr/>
        </p:nvCxnSpPr>
        <p:spPr>
          <a:xfrm>
            <a:off x="5364513" y="4658381"/>
            <a:ext cx="237744" cy="0"/>
          </a:xfrm>
          <a:prstGeom prst="straightConnector1">
            <a:avLst/>
          </a:prstGeom>
          <a:ln w="25400">
            <a:solidFill>
              <a:srgbClr val="A3A3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8205BEA-A50E-464A-BC41-94DCA68DA138}"/>
              </a:ext>
            </a:extLst>
          </p:cNvPr>
          <p:cNvCxnSpPr>
            <a:cxnSpLocks/>
          </p:cNvCxnSpPr>
          <p:nvPr/>
        </p:nvCxnSpPr>
        <p:spPr>
          <a:xfrm flipH="1">
            <a:off x="5364513" y="7241986"/>
            <a:ext cx="237744" cy="0"/>
          </a:xfrm>
          <a:prstGeom prst="straightConnector1">
            <a:avLst/>
          </a:prstGeom>
          <a:ln w="25400">
            <a:solidFill>
              <a:srgbClr val="A3A3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85131E4D-AC57-7A47-80FD-F5BDFC722936}"/>
              </a:ext>
            </a:extLst>
          </p:cNvPr>
          <p:cNvSpPr txBox="1"/>
          <p:nvPr/>
        </p:nvSpPr>
        <p:spPr>
          <a:xfrm>
            <a:off x="4948982" y="4459781"/>
            <a:ext cx="774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err="1">
                <a:latin typeface="Helvetica" pitchFamily="2" charset="0"/>
              </a:rPr>
              <a:t>task_s_conv</a:t>
            </a:r>
            <a:endParaRPr lang="en-US" sz="700" dirty="0">
              <a:latin typeface="Helvetica" pitchFamily="2" charset="0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8425590-DC7E-2447-8827-ADC52830274D}"/>
              </a:ext>
            </a:extLst>
          </p:cNvPr>
          <p:cNvCxnSpPr>
            <a:cxnSpLocks/>
          </p:cNvCxnSpPr>
          <p:nvPr/>
        </p:nvCxnSpPr>
        <p:spPr>
          <a:xfrm>
            <a:off x="8990024" y="4316767"/>
            <a:ext cx="128901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B2684B1D-D143-DA40-BB15-1204781576B3}"/>
              </a:ext>
            </a:extLst>
          </p:cNvPr>
          <p:cNvCxnSpPr>
            <a:cxnSpLocks/>
          </p:cNvCxnSpPr>
          <p:nvPr/>
        </p:nvCxnSpPr>
        <p:spPr>
          <a:xfrm flipV="1">
            <a:off x="9118923" y="3943148"/>
            <a:ext cx="0" cy="385036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296EDD2-7CFC-CC4D-8C93-D9BD1C2EC49B}"/>
              </a:ext>
            </a:extLst>
          </p:cNvPr>
          <p:cNvCxnSpPr>
            <a:cxnSpLocks/>
          </p:cNvCxnSpPr>
          <p:nvPr/>
        </p:nvCxnSpPr>
        <p:spPr>
          <a:xfrm>
            <a:off x="8885501" y="3949815"/>
            <a:ext cx="226312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950C800-E9C4-0640-9C78-197AE296C31D}"/>
              </a:ext>
            </a:extLst>
          </p:cNvPr>
          <p:cNvCxnSpPr>
            <a:cxnSpLocks/>
          </p:cNvCxnSpPr>
          <p:nvPr/>
        </p:nvCxnSpPr>
        <p:spPr>
          <a:xfrm>
            <a:off x="8883627" y="3943150"/>
            <a:ext cx="0" cy="185941"/>
          </a:xfrm>
          <a:prstGeom prst="straightConnector1">
            <a:avLst/>
          </a:prstGeom>
          <a:ln w="25400">
            <a:solidFill>
              <a:srgbClr val="EB7D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576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EA0EFB-F5F6-B9F5-DBE5-1E308CAC1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5116512"/>
            <a:ext cx="32004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414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ed Rectangle 34">
            <a:extLst>
              <a:ext uri="{FF2B5EF4-FFF2-40B4-BE49-F238E27FC236}">
                <a16:creationId xmlns:a16="http://schemas.microsoft.com/office/drawing/2014/main" id="{749BE306-045E-4B07-A7F9-BBD62DF78333}"/>
              </a:ext>
            </a:extLst>
          </p:cNvPr>
          <p:cNvSpPr/>
          <p:nvPr/>
        </p:nvSpPr>
        <p:spPr>
          <a:xfrm>
            <a:off x="6306720" y="4156803"/>
            <a:ext cx="614602" cy="255953"/>
          </a:xfrm>
          <a:prstGeom prst="round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 dirty="0">
                <a:solidFill>
                  <a:schemeClr val="accent2"/>
                </a:solidFill>
                <a:latin typeface="Helvetica" charset="0"/>
                <a:ea typeface="Helvetica" charset="0"/>
                <a:cs typeface="Helvetica" charset="0"/>
              </a:rPr>
              <a:t>TAILS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14F758C5-5BF7-3A4A-A32B-19102259A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61" y="4366516"/>
            <a:ext cx="1025467" cy="1231966"/>
          </a:xfrm>
          <a:prstGeom prst="rect">
            <a:avLst/>
          </a:prstGeom>
        </p:spPr>
      </p:pic>
      <p:sp>
        <p:nvSpPr>
          <p:cNvPr id="70" name="Rounded Rectangle 35">
            <a:extLst>
              <a:ext uri="{FF2B5EF4-FFF2-40B4-BE49-F238E27FC236}">
                <a16:creationId xmlns:a16="http://schemas.microsoft.com/office/drawing/2014/main" id="{04A58D99-7CCC-4583-97D7-5792431F52E9}"/>
              </a:ext>
            </a:extLst>
          </p:cNvPr>
          <p:cNvSpPr/>
          <p:nvPr/>
        </p:nvSpPr>
        <p:spPr>
          <a:xfrm>
            <a:off x="5308962" y="4156763"/>
            <a:ext cx="686493" cy="255953"/>
          </a:xfrm>
          <a:prstGeom prst="round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SONIC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69117F-6A59-42F7-BBD5-02822CC0543D}"/>
              </a:ext>
            </a:extLst>
          </p:cNvPr>
          <p:cNvSpPr/>
          <p:nvPr/>
        </p:nvSpPr>
        <p:spPr>
          <a:xfrm>
            <a:off x="6921322" y="5885264"/>
            <a:ext cx="970340" cy="394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210" y="4980605"/>
            <a:ext cx="987322" cy="59366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137059" y="5238321"/>
            <a:ext cx="99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a[7] += b[7] × c</a:t>
            </a:r>
          </a:p>
          <a:p>
            <a:endParaRPr lang="en-US" sz="900" dirty="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118581" y="4387950"/>
            <a:ext cx="987821" cy="574204"/>
            <a:chOff x="3036283" y="2572928"/>
            <a:chExt cx="1220397" cy="1001637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295" y="2572928"/>
              <a:ext cx="1220385" cy="1001637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839"/>
            <a:stretch/>
          </p:blipFill>
          <p:spPr>
            <a:xfrm rot="10800000">
              <a:off x="3036283" y="2751605"/>
              <a:ext cx="1220385" cy="822960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3091120" y="4659124"/>
            <a:ext cx="96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a[4] += b[4] × c</a:t>
            </a:r>
          </a:p>
          <a:p>
            <a:endParaRPr lang="en-US" sz="9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208" name="Straight Connector 207"/>
          <p:cNvCxnSpPr/>
          <p:nvPr/>
        </p:nvCxnSpPr>
        <p:spPr>
          <a:xfrm flipH="1">
            <a:off x="2966821" y="5804574"/>
            <a:ext cx="88880" cy="402063"/>
          </a:xfrm>
          <a:prstGeom prst="line">
            <a:avLst/>
          </a:prstGeom>
          <a:ln w="158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025" y="4366516"/>
            <a:ext cx="952913" cy="121203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139614" y="4155968"/>
            <a:ext cx="943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Tile-12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74509" y="4155968"/>
            <a:ext cx="1097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Tile-5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105951" y="4400701"/>
            <a:ext cx="1158720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a[0] += b[0] × c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138068" y="5166717"/>
            <a:ext cx="1158720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a[9] += b[9] × c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091165" y="4393948"/>
            <a:ext cx="964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a[0] += b[0] × c</a:t>
            </a:r>
          </a:p>
          <a:p>
            <a:endParaRPr lang="en-US" sz="9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 rot="16200000">
            <a:off x="4318871" y="4900349"/>
            <a:ext cx="585216" cy="246221"/>
          </a:xfrm>
          <a:prstGeom prst="rect">
            <a:avLst/>
          </a:prstGeom>
          <a:noFill/>
        </p:spPr>
        <p:txBody>
          <a:bodyPr wrap="square" lIns="0" tIns="0" rIns="0" bIns="91440" rtlCol="0">
            <a:spAutoFit/>
          </a:bodyPr>
          <a:lstStyle/>
          <a:p>
            <a:pPr algn="ctr"/>
            <a:r>
              <a:rPr lang="mr-IN" sz="1000" dirty="0"/>
              <a:t>…</a:t>
            </a:r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3340055" y="4527840"/>
            <a:ext cx="585216" cy="246221"/>
          </a:xfrm>
          <a:prstGeom prst="rect">
            <a:avLst/>
          </a:prstGeom>
          <a:noFill/>
        </p:spPr>
        <p:txBody>
          <a:bodyPr wrap="square" lIns="0" tIns="0" rIns="0" bIns="91440" rtlCol="0">
            <a:spAutoFit/>
          </a:bodyPr>
          <a:lstStyle/>
          <a:p>
            <a:pPr algn="ctr"/>
            <a:r>
              <a:rPr lang="mr-IN" sz="1000" dirty="0"/>
              <a:t>…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3137059" y="4994416"/>
            <a:ext cx="99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a[5] += b[5] × c</a:t>
            </a:r>
          </a:p>
          <a:p>
            <a:endParaRPr lang="en-US" sz="9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 rot="16200000">
            <a:off x="3411396" y="5113733"/>
            <a:ext cx="442608" cy="230832"/>
          </a:xfrm>
          <a:prstGeom prst="rect">
            <a:avLst/>
          </a:prstGeom>
          <a:noFill/>
        </p:spPr>
        <p:txBody>
          <a:bodyPr wrap="square" lIns="0" tIns="0" rIns="0" bIns="91440" rtlCol="0">
            <a:spAutoFit/>
          </a:bodyPr>
          <a:lstStyle/>
          <a:p>
            <a:pPr algn="ctr"/>
            <a:r>
              <a:rPr lang="mr-IN" sz="900" dirty="0"/>
              <a:t>…</a:t>
            </a:r>
            <a:endParaRPr lang="en-US" sz="900" dirty="0"/>
          </a:p>
        </p:txBody>
      </p:sp>
      <p:cxnSp>
        <p:nvCxnSpPr>
          <p:cNvPr id="72" name="Straight Connector 71"/>
          <p:cNvCxnSpPr/>
          <p:nvPr/>
        </p:nvCxnSpPr>
        <p:spPr>
          <a:xfrm>
            <a:off x="2634996" y="4424525"/>
            <a:ext cx="0" cy="1782110"/>
          </a:xfrm>
          <a:prstGeom prst="line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2629742" y="4419749"/>
            <a:ext cx="415695" cy="1"/>
          </a:xfrm>
          <a:prstGeom prst="line">
            <a:avLst/>
          </a:prstGeom>
          <a:ln w="158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2292403" y="4162211"/>
            <a:ext cx="10970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Helvetica" charset="0"/>
                <a:ea typeface="Helvetica" charset="0"/>
                <a:cs typeface="Helvetica" charset="0"/>
              </a:rPr>
              <a:t>Energy</a:t>
            </a:r>
          </a:p>
        </p:txBody>
      </p:sp>
      <p:cxnSp>
        <p:nvCxnSpPr>
          <p:cNvPr id="83" name="Straight Connector 82"/>
          <p:cNvCxnSpPr/>
          <p:nvPr/>
        </p:nvCxnSpPr>
        <p:spPr>
          <a:xfrm flipH="1">
            <a:off x="2846732" y="4408812"/>
            <a:ext cx="202063" cy="1156316"/>
          </a:xfrm>
          <a:prstGeom prst="line">
            <a:avLst/>
          </a:prstGeom>
          <a:ln w="158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448" y="4363665"/>
            <a:ext cx="968423" cy="1217981"/>
          </a:xfrm>
          <a:prstGeom prst="rect">
            <a:avLst/>
          </a:prstGeom>
        </p:spPr>
      </p:pic>
      <p:sp>
        <p:nvSpPr>
          <p:cNvPr id="115" name="TextBox 114"/>
          <p:cNvSpPr txBox="1"/>
          <p:nvPr/>
        </p:nvSpPr>
        <p:spPr>
          <a:xfrm>
            <a:off x="5101662" y="4397849"/>
            <a:ext cx="1158720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a[0] += b[0] × c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5115491" y="5154721"/>
            <a:ext cx="1158720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a[9] += b[9] × c</a:t>
            </a:r>
          </a:p>
        </p:txBody>
      </p:sp>
      <p:sp>
        <p:nvSpPr>
          <p:cNvPr id="117" name="TextBox 116"/>
          <p:cNvSpPr txBox="1"/>
          <p:nvPr/>
        </p:nvSpPr>
        <p:spPr>
          <a:xfrm rot="16200000">
            <a:off x="5304049" y="4898230"/>
            <a:ext cx="585216" cy="246221"/>
          </a:xfrm>
          <a:prstGeom prst="rect">
            <a:avLst/>
          </a:prstGeom>
          <a:noFill/>
        </p:spPr>
        <p:txBody>
          <a:bodyPr wrap="square" lIns="0" tIns="0" rIns="0" bIns="91440" rtlCol="0">
            <a:spAutoFit/>
          </a:bodyPr>
          <a:lstStyle/>
          <a:p>
            <a:pPr algn="ctr"/>
            <a:r>
              <a:rPr lang="mr-IN" sz="1000" dirty="0"/>
              <a:t>…</a:t>
            </a:r>
            <a:endParaRPr lang="en-US" sz="1000" dirty="0"/>
          </a:p>
        </p:txBody>
      </p:sp>
      <p:cxnSp>
        <p:nvCxnSpPr>
          <p:cNvPr id="172" name="Straight Connector 171"/>
          <p:cNvCxnSpPr/>
          <p:nvPr/>
        </p:nvCxnSpPr>
        <p:spPr>
          <a:xfrm>
            <a:off x="2840985" y="5700268"/>
            <a:ext cx="213594" cy="110573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/>
          <p:cNvSpPr txBox="1"/>
          <p:nvPr/>
        </p:nvSpPr>
        <p:spPr>
          <a:xfrm rot="16200000">
            <a:off x="2559614" y="5509588"/>
            <a:ext cx="585216" cy="246221"/>
          </a:xfrm>
          <a:prstGeom prst="rect">
            <a:avLst/>
          </a:prstGeom>
          <a:noFill/>
        </p:spPr>
        <p:txBody>
          <a:bodyPr wrap="square" lIns="0" tIns="0" rIns="0" bIns="91440" rtlCol="0">
            <a:spAutoFit/>
          </a:bodyPr>
          <a:lstStyle/>
          <a:p>
            <a:pPr algn="ctr"/>
            <a:r>
              <a:rPr lang="mr-IN" sz="1000" dirty="0"/>
              <a:t>…</a:t>
            </a:r>
            <a:endParaRPr lang="en-US" sz="1000" dirty="0"/>
          </a:p>
        </p:txBody>
      </p:sp>
      <p:sp>
        <p:nvSpPr>
          <p:cNvPr id="178" name="TextBox 177"/>
          <p:cNvSpPr txBox="1"/>
          <p:nvPr/>
        </p:nvSpPr>
        <p:spPr>
          <a:xfrm>
            <a:off x="2741112" y="5479048"/>
            <a:ext cx="415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1s</a:t>
            </a:r>
          </a:p>
        </p:txBody>
      </p:sp>
      <p:sp>
        <p:nvSpPr>
          <p:cNvPr id="184" name="TextBox 183"/>
          <p:cNvSpPr txBox="1"/>
          <p:nvPr/>
        </p:nvSpPr>
        <p:spPr>
          <a:xfrm rot="16200000">
            <a:off x="2005638" y="5205911"/>
            <a:ext cx="10970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Helvetica" charset="0"/>
                <a:ea typeface="Helvetica" charset="0"/>
                <a:cs typeface="Helvetica" charset="0"/>
              </a:rPr>
              <a:t>Time</a:t>
            </a:r>
          </a:p>
        </p:txBody>
      </p:sp>
      <p:pic>
        <p:nvPicPr>
          <p:cNvPr id="193" name="Picture 19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" b="24767"/>
          <a:stretch/>
        </p:blipFill>
        <p:spPr>
          <a:xfrm>
            <a:off x="4135023" y="5765227"/>
            <a:ext cx="948348" cy="441408"/>
          </a:xfrm>
          <a:prstGeom prst="rect">
            <a:avLst/>
          </a:prstGeom>
        </p:spPr>
      </p:pic>
      <p:pic>
        <p:nvPicPr>
          <p:cNvPr id="197" name="Picture 19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" b="24767"/>
          <a:stretch/>
        </p:blipFill>
        <p:spPr>
          <a:xfrm>
            <a:off x="5120066" y="5763446"/>
            <a:ext cx="948348" cy="443191"/>
          </a:xfrm>
          <a:prstGeom prst="rect">
            <a:avLst/>
          </a:prstGeom>
        </p:spPr>
      </p:pic>
      <p:sp>
        <p:nvSpPr>
          <p:cNvPr id="198" name="TextBox 197"/>
          <p:cNvSpPr txBox="1"/>
          <p:nvPr/>
        </p:nvSpPr>
        <p:spPr>
          <a:xfrm>
            <a:off x="4128303" y="5785954"/>
            <a:ext cx="100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a[</a:t>
            </a:r>
            <a:r>
              <a:rPr lang="en-US" sz="900" b="1" dirty="0">
                <a:latin typeface="Helvetica" charset="0"/>
                <a:ea typeface="Helvetica" charset="0"/>
                <a:cs typeface="Helvetica" charset="0"/>
              </a:rPr>
              <a:t>0</a:t>
            </a:r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] += b[</a:t>
            </a:r>
            <a:r>
              <a:rPr lang="en-US" sz="900" b="1" dirty="0">
                <a:latin typeface="Helvetica" charset="0"/>
                <a:ea typeface="Helvetica" charset="0"/>
                <a:cs typeface="Helvetica" charset="0"/>
              </a:rPr>
              <a:t>0</a:t>
            </a:r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] × c</a:t>
            </a:r>
          </a:p>
          <a:p>
            <a:endParaRPr lang="en-US" sz="9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00" name="TextBox 199"/>
          <p:cNvSpPr txBox="1"/>
          <p:nvPr/>
        </p:nvSpPr>
        <p:spPr>
          <a:xfrm rot="16200000">
            <a:off x="4338540" y="5948121"/>
            <a:ext cx="585216" cy="246221"/>
          </a:xfrm>
          <a:prstGeom prst="rect">
            <a:avLst/>
          </a:prstGeom>
          <a:noFill/>
        </p:spPr>
        <p:txBody>
          <a:bodyPr wrap="square" lIns="0" tIns="0" rIns="0" bIns="91440" rtlCol="0">
            <a:spAutoFit/>
          </a:bodyPr>
          <a:lstStyle/>
          <a:p>
            <a:pPr algn="ctr"/>
            <a:r>
              <a:rPr lang="mr-IN" sz="1000" dirty="0"/>
              <a:t>…</a:t>
            </a:r>
            <a:endParaRPr lang="en-US" sz="1000" dirty="0"/>
          </a:p>
        </p:txBody>
      </p:sp>
      <p:sp>
        <p:nvSpPr>
          <p:cNvPr id="201" name="TextBox 200"/>
          <p:cNvSpPr txBox="1"/>
          <p:nvPr/>
        </p:nvSpPr>
        <p:spPr>
          <a:xfrm>
            <a:off x="5086085" y="5789045"/>
            <a:ext cx="100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a[</a:t>
            </a:r>
            <a:r>
              <a:rPr lang="en-US" sz="900" b="1" dirty="0">
                <a:latin typeface="Helvetica" charset="0"/>
                <a:ea typeface="Helvetica" charset="0"/>
                <a:cs typeface="Helvetica" charset="0"/>
              </a:rPr>
              <a:t>9</a:t>
            </a:r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] += b[</a:t>
            </a:r>
            <a:r>
              <a:rPr lang="en-US" sz="900" b="1" dirty="0">
                <a:latin typeface="Helvetica" charset="0"/>
                <a:ea typeface="Helvetica" charset="0"/>
                <a:cs typeface="Helvetica" charset="0"/>
              </a:rPr>
              <a:t>9</a:t>
            </a:r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] × c</a:t>
            </a:r>
          </a:p>
          <a:p>
            <a:endParaRPr lang="en-US" sz="9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03" name="TextBox 202"/>
          <p:cNvSpPr txBox="1"/>
          <p:nvPr/>
        </p:nvSpPr>
        <p:spPr>
          <a:xfrm rot="16200000">
            <a:off x="5313005" y="5948617"/>
            <a:ext cx="585216" cy="246221"/>
          </a:xfrm>
          <a:prstGeom prst="rect">
            <a:avLst/>
          </a:prstGeom>
          <a:noFill/>
        </p:spPr>
        <p:txBody>
          <a:bodyPr wrap="square" lIns="0" tIns="0" rIns="0" bIns="91440" rtlCol="0">
            <a:spAutoFit/>
          </a:bodyPr>
          <a:lstStyle/>
          <a:p>
            <a:pPr algn="ctr"/>
            <a:r>
              <a:rPr lang="mr-IN" sz="1000" dirty="0"/>
              <a:t>…</a:t>
            </a:r>
            <a:endParaRPr lang="en-US" sz="1000" dirty="0"/>
          </a:p>
        </p:txBody>
      </p:sp>
      <p:pic>
        <p:nvPicPr>
          <p:cNvPr id="204" name="Picture 20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" b="24767"/>
          <a:stretch/>
        </p:blipFill>
        <p:spPr>
          <a:xfrm>
            <a:off x="3146121" y="5760829"/>
            <a:ext cx="948348" cy="445806"/>
          </a:xfrm>
          <a:prstGeom prst="rect">
            <a:avLst/>
          </a:prstGeom>
        </p:spPr>
      </p:pic>
      <p:sp>
        <p:nvSpPr>
          <p:cNvPr id="205" name="TextBox 204"/>
          <p:cNvSpPr txBox="1"/>
          <p:nvPr/>
        </p:nvSpPr>
        <p:spPr>
          <a:xfrm rot="16200000">
            <a:off x="3339060" y="5946002"/>
            <a:ext cx="585216" cy="246221"/>
          </a:xfrm>
          <a:prstGeom prst="rect">
            <a:avLst/>
          </a:prstGeom>
          <a:noFill/>
        </p:spPr>
        <p:txBody>
          <a:bodyPr wrap="square" lIns="0" tIns="0" rIns="0" bIns="91440" rtlCol="0">
            <a:spAutoFit/>
          </a:bodyPr>
          <a:lstStyle/>
          <a:p>
            <a:pPr algn="ctr"/>
            <a:r>
              <a:rPr lang="mr-IN" sz="1000" dirty="0"/>
              <a:t>…</a:t>
            </a:r>
            <a:endParaRPr lang="en-US" sz="1000" dirty="0"/>
          </a:p>
        </p:txBody>
      </p:sp>
      <p:sp>
        <p:nvSpPr>
          <p:cNvPr id="206" name="TextBox 205"/>
          <p:cNvSpPr txBox="1"/>
          <p:nvPr/>
        </p:nvSpPr>
        <p:spPr>
          <a:xfrm>
            <a:off x="3130239" y="5776036"/>
            <a:ext cx="100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a[</a:t>
            </a:r>
            <a:r>
              <a:rPr lang="en-US" sz="900" b="1" dirty="0">
                <a:latin typeface="Helvetica" charset="0"/>
                <a:ea typeface="Helvetica" charset="0"/>
                <a:cs typeface="Helvetica" charset="0"/>
              </a:rPr>
              <a:t>5</a:t>
            </a:r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] += b[</a:t>
            </a:r>
            <a:r>
              <a:rPr lang="en-US" sz="900" b="1" dirty="0">
                <a:latin typeface="Helvetica" charset="0"/>
                <a:ea typeface="Helvetica" charset="0"/>
                <a:cs typeface="Helvetica" charset="0"/>
              </a:rPr>
              <a:t>5</a:t>
            </a:r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] × c</a:t>
            </a:r>
          </a:p>
          <a:p>
            <a:endParaRPr lang="en-US" sz="9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212" name="Picture 2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335" y="4171486"/>
            <a:ext cx="166370" cy="203200"/>
          </a:xfrm>
          <a:prstGeom prst="rect">
            <a:avLst/>
          </a:prstGeom>
        </p:spPr>
      </p:pic>
      <p:sp>
        <p:nvSpPr>
          <p:cNvPr id="214" name="TextBox 213"/>
          <p:cNvSpPr txBox="1"/>
          <p:nvPr/>
        </p:nvSpPr>
        <p:spPr>
          <a:xfrm>
            <a:off x="4101756" y="4664838"/>
            <a:ext cx="96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a[4] += b[4] × c</a:t>
            </a:r>
          </a:p>
          <a:p>
            <a:endParaRPr lang="en-US" sz="9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5" name="TextBox 214"/>
          <p:cNvSpPr txBox="1"/>
          <p:nvPr/>
        </p:nvSpPr>
        <p:spPr>
          <a:xfrm rot="16200000">
            <a:off x="4350691" y="4533554"/>
            <a:ext cx="585216" cy="246221"/>
          </a:xfrm>
          <a:prstGeom prst="rect">
            <a:avLst/>
          </a:prstGeom>
          <a:noFill/>
        </p:spPr>
        <p:txBody>
          <a:bodyPr wrap="square" lIns="0" tIns="0" rIns="0" bIns="91440" rtlCol="0">
            <a:spAutoFit/>
          </a:bodyPr>
          <a:lstStyle/>
          <a:p>
            <a:pPr algn="ctr"/>
            <a:r>
              <a:rPr lang="mr-IN" sz="1000" dirty="0"/>
              <a:t>…</a:t>
            </a:r>
            <a:endParaRPr lang="en-US" sz="1000" dirty="0"/>
          </a:p>
        </p:txBody>
      </p:sp>
      <p:sp>
        <p:nvSpPr>
          <p:cNvPr id="217" name="TextBox 216"/>
          <p:cNvSpPr txBox="1"/>
          <p:nvPr/>
        </p:nvSpPr>
        <p:spPr>
          <a:xfrm>
            <a:off x="5102210" y="4654882"/>
            <a:ext cx="96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a[4] += b[4] × c</a:t>
            </a:r>
          </a:p>
          <a:p>
            <a:endParaRPr lang="en-US" sz="9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8" name="TextBox 217"/>
          <p:cNvSpPr txBox="1"/>
          <p:nvPr/>
        </p:nvSpPr>
        <p:spPr>
          <a:xfrm rot="16200000">
            <a:off x="5351145" y="4523598"/>
            <a:ext cx="585216" cy="246221"/>
          </a:xfrm>
          <a:prstGeom prst="rect">
            <a:avLst/>
          </a:prstGeom>
          <a:noFill/>
        </p:spPr>
        <p:txBody>
          <a:bodyPr wrap="square" lIns="0" tIns="0" rIns="0" bIns="91440" rtlCol="0">
            <a:spAutoFit/>
          </a:bodyPr>
          <a:lstStyle/>
          <a:p>
            <a:pPr algn="ctr"/>
            <a:r>
              <a:rPr lang="mr-IN" sz="1000" dirty="0"/>
              <a:t>…</a:t>
            </a:r>
            <a:endParaRPr lang="en-US" sz="1000" dirty="0"/>
          </a:p>
        </p:txBody>
      </p:sp>
      <p:sp>
        <p:nvSpPr>
          <p:cNvPr id="2" name="TextBox 1"/>
          <p:cNvSpPr txBox="1"/>
          <p:nvPr/>
        </p:nvSpPr>
        <p:spPr>
          <a:xfrm>
            <a:off x="3137061" y="5581645"/>
            <a:ext cx="3984667" cy="141780"/>
          </a:xfrm>
          <a:prstGeom prst="rect">
            <a:avLst/>
          </a:prstGeom>
          <a:solidFill>
            <a:srgbClr val="A3A3A3"/>
          </a:solidFill>
          <a:ln>
            <a:noFill/>
          </a:ln>
        </p:spPr>
        <p:txBody>
          <a:bodyPr wrap="square" lIns="0" tIns="9144" rIns="0" bIns="9144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Recharging</a:t>
            </a: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" b="24767"/>
          <a:stretch/>
        </p:blipFill>
        <p:spPr>
          <a:xfrm>
            <a:off x="6129572" y="5771685"/>
            <a:ext cx="992154" cy="4431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043" y="4161310"/>
            <a:ext cx="200995" cy="223987"/>
          </a:xfrm>
          <a:prstGeom prst="rect">
            <a:avLst/>
          </a:prstGeom>
        </p:spPr>
      </p:pic>
      <p:sp>
        <p:nvSpPr>
          <p:cNvPr id="17" name="Right Brace 16">
            <a:extLst>
              <a:ext uri="{FF2B5EF4-FFF2-40B4-BE49-F238E27FC236}">
                <a16:creationId xmlns:a16="http://schemas.microsoft.com/office/drawing/2014/main" id="{9374278F-B83E-4B63-A559-8D68213BEB47}"/>
              </a:ext>
            </a:extLst>
          </p:cNvPr>
          <p:cNvSpPr/>
          <p:nvPr/>
        </p:nvSpPr>
        <p:spPr>
          <a:xfrm>
            <a:off x="7117922" y="4421545"/>
            <a:ext cx="51316" cy="572873"/>
          </a:xfrm>
          <a:prstGeom prst="rightBrace">
            <a:avLst>
              <a:gd name="adj1" fmla="val 70881"/>
              <a:gd name="adj2" fmla="val 50000"/>
            </a:avLst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F010E1-F9E8-4146-B3F6-333D4C895064}"/>
              </a:ext>
            </a:extLst>
          </p:cNvPr>
          <p:cNvSpPr/>
          <p:nvPr/>
        </p:nvSpPr>
        <p:spPr>
          <a:xfrm rot="5400000">
            <a:off x="6919095" y="4608427"/>
            <a:ext cx="70564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Vectorized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1CB370D-A732-C847-B316-B88A68A20D2C}"/>
              </a:ext>
            </a:extLst>
          </p:cNvPr>
          <p:cNvCxnSpPr/>
          <p:nvPr/>
        </p:nvCxnSpPr>
        <p:spPr>
          <a:xfrm>
            <a:off x="6181163" y="4994416"/>
            <a:ext cx="835192" cy="0"/>
          </a:xfrm>
          <a:prstGeom prst="line">
            <a:avLst/>
          </a:prstGeom>
          <a:ln w="12700">
            <a:solidFill>
              <a:srgbClr val="A3A3A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6166133" y="5403587"/>
            <a:ext cx="314134" cy="256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6601167" y="5398826"/>
            <a:ext cx="314134" cy="256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flipV="1">
            <a:off x="6172994" y="6168296"/>
            <a:ext cx="314134" cy="256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6611466" y="6162502"/>
            <a:ext cx="314134" cy="256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H="1">
            <a:off x="5700872" y="5335788"/>
            <a:ext cx="9043" cy="515567"/>
          </a:xfrm>
          <a:prstGeom prst="line">
            <a:avLst/>
          </a:prstGeom>
          <a:ln w="15875">
            <a:solidFill>
              <a:schemeClr val="tx1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H="1">
            <a:off x="4729917" y="5346447"/>
            <a:ext cx="9043" cy="515567"/>
          </a:xfrm>
          <a:prstGeom prst="line">
            <a:avLst/>
          </a:prstGeom>
          <a:ln w="15875">
            <a:solidFill>
              <a:schemeClr val="tx1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3732387" y="5411871"/>
            <a:ext cx="2240" cy="414957"/>
          </a:xfrm>
          <a:prstGeom prst="line">
            <a:avLst/>
          </a:prstGeom>
          <a:ln w="15875">
            <a:solidFill>
              <a:schemeClr val="tx1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6153733" y="4513091"/>
            <a:ext cx="299799" cy="380008"/>
            <a:chOff x="7795068" y="1823037"/>
            <a:chExt cx="299799" cy="380008"/>
          </a:xfrm>
        </p:grpSpPr>
        <p:sp>
          <p:nvSpPr>
            <p:cNvPr id="46" name="Left Bracket 45"/>
            <p:cNvSpPr/>
            <p:nvPr/>
          </p:nvSpPr>
          <p:spPr>
            <a:xfrm>
              <a:off x="7795068" y="1847819"/>
              <a:ext cx="27432" cy="355203"/>
            </a:xfrm>
            <a:prstGeom prst="leftBracket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Left Bracket 154"/>
            <p:cNvSpPr/>
            <p:nvPr/>
          </p:nvSpPr>
          <p:spPr>
            <a:xfrm flipH="1">
              <a:off x="8047201" y="1847842"/>
              <a:ext cx="27432" cy="355203"/>
            </a:xfrm>
            <a:prstGeom prst="leftBracket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838386" y="1823037"/>
              <a:ext cx="224420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900" dirty="0">
                  <a:latin typeface="Helvetica" charset="0"/>
                  <a:ea typeface="Helvetica" charset="0"/>
                  <a:cs typeface="Helvetica" charset="0"/>
                </a:rPr>
                <a:t>a[0] </a:t>
              </a:r>
              <a:endParaRPr lang="en-US" sz="900" dirty="0"/>
            </a:p>
          </p:txBody>
        </p:sp>
        <p:sp>
          <p:nvSpPr>
            <p:cNvPr id="158" name="TextBox 157"/>
            <p:cNvSpPr txBox="1"/>
            <p:nvPr/>
          </p:nvSpPr>
          <p:spPr>
            <a:xfrm rot="16200000">
              <a:off x="7902293" y="1895215"/>
              <a:ext cx="113581" cy="246221"/>
            </a:xfrm>
            <a:prstGeom prst="rect">
              <a:avLst/>
            </a:prstGeom>
            <a:noFill/>
          </p:spPr>
          <p:txBody>
            <a:bodyPr wrap="square" lIns="0" tIns="0" rIns="0" bIns="91440" rtlCol="0">
              <a:spAutoFit/>
            </a:bodyPr>
            <a:lstStyle/>
            <a:p>
              <a:pPr algn="ctr"/>
              <a:r>
                <a:rPr lang="mr-IN" sz="1000" dirty="0"/>
                <a:t>…</a:t>
              </a:r>
              <a:endParaRPr lang="en-US" sz="1000" dirty="0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7806325" y="2050407"/>
              <a:ext cx="288542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900" dirty="0">
                  <a:latin typeface="Helvetica" charset="0"/>
                  <a:ea typeface="Helvetica" charset="0"/>
                  <a:cs typeface="Helvetica" charset="0"/>
                </a:rPr>
                <a:t>a[15] </a:t>
              </a:r>
              <a:endParaRPr lang="en-US" sz="900" dirty="0"/>
            </a:p>
          </p:txBody>
        </p:sp>
      </p:grpSp>
      <p:grpSp>
        <p:nvGrpSpPr>
          <p:cNvPr id="161" name="Group 160"/>
          <p:cNvGrpSpPr/>
          <p:nvPr/>
        </p:nvGrpSpPr>
        <p:grpSpPr>
          <a:xfrm>
            <a:off x="6606414" y="4513091"/>
            <a:ext cx="299799" cy="380008"/>
            <a:chOff x="7795068" y="1823037"/>
            <a:chExt cx="299799" cy="380008"/>
          </a:xfrm>
        </p:grpSpPr>
        <p:sp>
          <p:nvSpPr>
            <p:cNvPr id="162" name="Left Bracket 161"/>
            <p:cNvSpPr/>
            <p:nvPr/>
          </p:nvSpPr>
          <p:spPr>
            <a:xfrm>
              <a:off x="7795068" y="1847819"/>
              <a:ext cx="27432" cy="355203"/>
            </a:xfrm>
            <a:prstGeom prst="leftBracket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Left Bracket 162"/>
            <p:cNvSpPr/>
            <p:nvPr/>
          </p:nvSpPr>
          <p:spPr>
            <a:xfrm flipH="1">
              <a:off x="8047201" y="1847842"/>
              <a:ext cx="27432" cy="355203"/>
            </a:xfrm>
            <a:prstGeom prst="leftBracket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7838386" y="1823037"/>
              <a:ext cx="224420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900" dirty="0">
                  <a:latin typeface="Helvetica" charset="0"/>
                  <a:ea typeface="Helvetica" charset="0"/>
                  <a:cs typeface="Helvetica" charset="0"/>
                </a:rPr>
                <a:t>b[0] </a:t>
              </a:r>
              <a:endParaRPr lang="en-US" sz="900" dirty="0"/>
            </a:p>
          </p:txBody>
        </p:sp>
        <p:sp>
          <p:nvSpPr>
            <p:cNvPr id="165" name="TextBox 164"/>
            <p:cNvSpPr txBox="1"/>
            <p:nvPr/>
          </p:nvSpPr>
          <p:spPr>
            <a:xfrm rot="16200000">
              <a:off x="7902293" y="1895215"/>
              <a:ext cx="113581" cy="246221"/>
            </a:xfrm>
            <a:prstGeom prst="rect">
              <a:avLst/>
            </a:prstGeom>
            <a:noFill/>
          </p:spPr>
          <p:txBody>
            <a:bodyPr wrap="square" lIns="0" tIns="0" rIns="0" bIns="91440" rtlCol="0">
              <a:spAutoFit/>
            </a:bodyPr>
            <a:lstStyle/>
            <a:p>
              <a:pPr algn="ctr"/>
              <a:r>
                <a:rPr lang="mr-IN" sz="1000" dirty="0"/>
                <a:t>…</a:t>
              </a:r>
              <a:endParaRPr lang="en-US" sz="1000" dirty="0"/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7806325" y="2050407"/>
              <a:ext cx="288542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900" dirty="0">
                  <a:latin typeface="Helvetica" charset="0"/>
                  <a:ea typeface="Helvetica" charset="0"/>
                  <a:cs typeface="Helvetica" charset="0"/>
                </a:rPr>
                <a:t>b[15] </a:t>
              </a:r>
              <a:endParaRPr lang="en-US" sz="900" dirty="0"/>
            </a:p>
          </p:txBody>
        </p:sp>
      </p:grpSp>
      <p:sp>
        <p:nvSpPr>
          <p:cNvPr id="52" name="Rectangle 51"/>
          <p:cNvSpPr/>
          <p:nvPr/>
        </p:nvSpPr>
        <p:spPr>
          <a:xfrm>
            <a:off x="6447762" y="4637126"/>
            <a:ext cx="166712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+= </a:t>
            </a:r>
            <a:endParaRPr lang="en-US" sz="900" dirty="0"/>
          </a:p>
        </p:txBody>
      </p:sp>
      <p:sp>
        <p:nvSpPr>
          <p:cNvPr id="175" name="Rectangle 174"/>
          <p:cNvSpPr/>
          <p:nvPr/>
        </p:nvSpPr>
        <p:spPr>
          <a:xfrm>
            <a:off x="6886582" y="4644047"/>
            <a:ext cx="189154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900">
                <a:latin typeface="Helvetica" charset="0"/>
                <a:ea typeface="Helvetica" charset="0"/>
                <a:cs typeface="Helvetica" charset="0"/>
              </a:rPr>
              <a:t> × c</a:t>
            </a:r>
            <a:endParaRPr lang="en-US" sz="900" dirty="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176" name="Group 175"/>
          <p:cNvGrpSpPr/>
          <p:nvPr/>
        </p:nvGrpSpPr>
        <p:grpSpPr>
          <a:xfrm>
            <a:off x="6603474" y="5024895"/>
            <a:ext cx="299799" cy="361156"/>
            <a:chOff x="7795068" y="1841889"/>
            <a:chExt cx="299799" cy="361156"/>
          </a:xfrm>
        </p:grpSpPr>
        <p:sp>
          <p:nvSpPr>
            <p:cNvPr id="179" name="Left Bracket 178"/>
            <p:cNvSpPr/>
            <p:nvPr/>
          </p:nvSpPr>
          <p:spPr>
            <a:xfrm>
              <a:off x="7795068" y="1847819"/>
              <a:ext cx="27432" cy="355203"/>
            </a:xfrm>
            <a:prstGeom prst="leftBracket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Left Bracket 179"/>
            <p:cNvSpPr/>
            <p:nvPr/>
          </p:nvSpPr>
          <p:spPr>
            <a:xfrm flipH="1">
              <a:off x="8047201" y="1847842"/>
              <a:ext cx="27432" cy="355203"/>
            </a:xfrm>
            <a:prstGeom prst="leftBracket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7806325" y="1841889"/>
              <a:ext cx="288542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900">
                  <a:latin typeface="Helvetica" charset="0"/>
                  <a:ea typeface="Helvetica" charset="0"/>
                  <a:cs typeface="Helvetica" charset="0"/>
                </a:rPr>
                <a:t>b[16] </a:t>
              </a:r>
              <a:endParaRPr lang="en-US" sz="900" dirty="0"/>
            </a:p>
          </p:txBody>
        </p:sp>
        <p:sp>
          <p:nvSpPr>
            <p:cNvPr id="182" name="TextBox 181"/>
            <p:cNvSpPr txBox="1"/>
            <p:nvPr/>
          </p:nvSpPr>
          <p:spPr>
            <a:xfrm rot="16200000">
              <a:off x="7902293" y="1923493"/>
              <a:ext cx="113581" cy="246221"/>
            </a:xfrm>
            <a:prstGeom prst="rect">
              <a:avLst/>
            </a:prstGeom>
            <a:noFill/>
          </p:spPr>
          <p:txBody>
            <a:bodyPr wrap="square" lIns="0" tIns="0" rIns="0" bIns="91440" rtlCol="0">
              <a:spAutoFit/>
            </a:bodyPr>
            <a:lstStyle/>
            <a:p>
              <a:pPr algn="ctr"/>
              <a:r>
                <a:rPr lang="mr-IN" sz="1000" dirty="0"/>
                <a:t>…</a:t>
              </a:r>
              <a:endParaRPr lang="en-US" sz="1000" dirty="0"/>
            </a:p>
          </p:txBody>
        </p:sp>
      </p:grpSp>
      <p:sp>
        <p:nvSpPr>
          <p:cNvPr id="185" name="Rectangle 184"/>
          <p:cNvSpPr/>
          <p:nvPr/>
        </p:nvSpPr>
        <p:spPr>
          <a:xfrm>
            <a:off x="6883439" y="5121671"/>
            <a:ext cx="189154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900">
                <a:latin typeface="Helvetica" charset="0"/>
                <a:ea typeface="Helvetica" charset="0"/>
                <a:cs typeface="Helvetica" charset="0"/>
              </a:rPr>
              <a:t> × c</a:t>
            </a:r>
            <a:endParaRPr lang="en-US" sz="900" dirty="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186" name="Group 185"/>
          <p:cNvGrpSpPr/>
          <p:nvPr/>
        </p:nvGrpSpPr>
        <p:grpSpPr>
          <a:xfrm>
            <a:off x="6162168" y="5025711"/>
            <a:ext cx="299799" cy="361156"/>
            <a:chOff x="7795068" y="1841889"/>
            <a:chExt cx="299799" cy="361156"/>
          </a:xfrm>
        </p:grpSpPr>
        <p:sp>
          <p:nvSpPr>
            <p:cNvPr id="187" name="Left Bracket 186"/>
            <p:cNvSpPr/>
            <p:nvPr/>
          </p:nvSpPr>
          <p:spPr>
            <a:xfrm>
              <a:off x="7795068" y="1847819"/>
              <a:ext cx="27432" cy="355203"/>
            </a:xfrm>
            <a:prstGeom prst="leftBracket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Left Bracket 187"/>
            <p:cNvSpPr/>
            <p:nvPr/>
          </p:nvSpPr>
          <p:spPr>
            <a:xfrm flipH="1">
              <a:off x="8047201" y="1847842"/>
              <a:ext cx="27432" cy="355203"/>
            </a:xfrm>
            <a:prstGeom prst="leftBracket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7806325" y="1841889"/>
              <a:ext cx="288542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900" dirty="0">
                  <a:latin typeface="Helvetica" charset="0"/>
                  <a:ea typeface="Helvetica" charset="0"/>
                  <a:cs typeface="Helvetica" charset="0"/>
                </a:rPr>
                <a:t>a[16] </a:t>
              </a:r>
              <a:endParaRPr lang="en-US" sz="900" dirty="0"/>
            </a:p>
          </p:txBody>
        </p:sp>
        <p:sp>
          <p:nvSpPr>
            <p:cNvPr id="190" name="TextBox 189"/>
            <p:cNvSpPr txBox="1"/>
            <p:nvPr/>
          </p:nvSpPr>
          <p:spPr>
            <a:xfrm rot="16200000">
              <a:off x="7902293" y="1923493"/>
              <a:ext cx="113581" cy="246221"/>
            </a:xfrm>
            <a:prstGeom prst="rect">
              <a:avLst/>
            </a:prstGeom>
            <a:noFill/>
          </p:spPr>
          <p:txBody>
            <a:bodyPr wrap="square" lIns="0" tIns="0" rIns="0" bIns="91440" rtlCol="0">
              <a:spAutoFit/>
            </a:bodyPr>
            <a:lstStyle/>
            <a:p>
              <a:pPr algn="ctr"/>
              <a:r>
                <a:rPr lang="mr-IN" sz="1000" dirty="0"/>
                <a:t>…</a:t>
              </a:r>
              <a:endParaRPr lang="en-US" sz="1000" dirty="0"/>
            </a:p>
          </p:txBody>
        </p:sp>
      </p:grpSp>
      <p:sp>
        <p:nvSpPr>
          <p:cNvPr id="191" name="Rectangle 190"/>
          <p:cNvSpPr/>
          <p:nvPr/>
        </p:nvSpPr>
        <p:spPr>
          <a:xfrm>
            <a:off x="6454577" y="5128433"/>
            <a:ext cx="166712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+= </a:t>
            </a:r>
            <a:endParaRPr lang="en-US" sz="900" dirty="0"/>
          </a:p>
        </p:txBody>
      </p:sp>
      <p:grpSp>
        <p:nvGrpSpPr>
          <p:cNvPr id="192" name="Group 191"/>
          <p:cNvGrpSpPr/>
          <p:nvPr/>
        </p:nvGrpSpPr>
        <p:grpSpPr>
          <a:xfrm>
            <a:off x="6641018" y="5827782"/>
            <a:ext cx="299799" cy="361156"/>
            <a:chOff x="7795068" y="1841889"/>
            <a:chExt cx="299799" cy="361156"/>
          </a:xfrm>
        </p:grpSpPr>
        <p:sp>
          <p:nvSpPr>
            <p:cNvPr id="194" name="Left Bracket 193"/>
            <p:cNvSpPr/>
            <p:nvPr/>
          </p:nvSpPr>
          <p:spPr>
            <a:xfrm>
              <a:off x="7795068" y="1847819"/>
              <a:ext cx="27432" cy="355203"/>
            </a:xfrm>
            <a:prstGeom prst="leftBracket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Left Bracket 194"/>
            <p:cNvSpPr/>
            <p:nvPr/>
          </p:nvSpPr>
          <p:spPr>
            <a:xfrm flipH="1">
              <a:off x="8047201" y="1847842"/>
              <a:ext cx="27432" cy="355203"/>
            </a:xfrm>
            <a:prstGeom prst="leftBracket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7806325" y="1841889"/>
              <a:ext cx="288542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900" dirty="0">
                  <a:latin typeface="Helvetica" charset="0"/>
                  <a:ea typeface="Helvetica" charset="0"/>
                  <a:cs typeface="Helvetica" charset="0"/>
                </a:rPr>
                <a:t>b[</a:t>
              </a:r>
              <a:r>
                <a:rPr lang="en-US" sz="900" b="1" dirty="0">
                  <a:latin typeface="Helvetica" charset="0"/>
                  <a:ea typeface="Helvetica" charset="0"/>
                  <a:cs typeface="Helvetica" charset="0"/>
                </a:rPr>
                <a:t>16</a:t>
              </a:r>
              <a:r>
                <a:rPr lang="en-US" sz="900" dirty="0">
                  <a:latin typeface="Helvetica" charset="0"/>
                  <a:ea typeface="Helvetica" charset="0"/>
                  <a:cs typeface="Helvetica" charset="0"/>
                </a:rPr>
                <a:t>] </a:t>
              </a:r>
              <a:endParaRPr lang="en-US" sz="900" dirty="0"/>
            </a:p>
          </p:txBody>
        </p:sp>
        <p:sp>
          <p:nvSpPr>
            <p:cNvPr id="199" name="TextBox 198"/>
            <p:cNvSpPr txBox="1"/>
            <p:nvPr/>
          </p:nvSpPr>
          <p:spPr>
            <a:xfrm rot="16200000">
              <a:off x="7902293" y="1923493"/>
              <a:ext cx="113581" cy="246221"/>
            </a:xfrm>
            <a:prstGeom prst="rect">
              <a:avLst/>
            </a:prstGeom>
            <a:noFill/>
          </p:spPr>
          <p:txBody>
            <a:bodyPr wrap="square" lIns="0" tIns="0" rIns="0" bIns="91440" rtlCol="0">
              <a:spAutoFit/>
            </a:bodyPr>
            <a:lstStyle/>
            <a:p>
              <a:pPr algn="ctr"/>
              <a:r>
                <a:rPr lang="mr-IN" sz="1000" dirty="0"/>
                <a:t>…</a:t>
              </a:r>
              <a:endParaRPr lang="en-US" sz="1000" dirty="0"/>
            </a:p>
          </p:txBody>
        </p:sp>
      </p:grpSp>
      <p:sp>
        <p:nvSpPr>
          <p:cNvPr id="202" name="Rectangle 201"/>
          <p:cNvSpPr/>
          <p:nvPr/>
        </p:nvSpPr>
        <p:spPr>
          <a:xfrm>
            <a:off x="6920983" y="5924558"/>
            <a:ext cx="189154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900">
                <a:latin typeface="Helvetica" charset="0"/>
                <a:ea typeface="Helvetica" charset="0"/>
                <a:cs typeface="Helvetica" charset="0"/>
              </a:rPr>
              <a:t> × c</a:t>
            </a:r>
            <a:endParaRPr lang="en-US" sz="900" dirty="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207" name="Group 206"/>
          <p:cNvGrpSpPr/>
          <p:nvPr/>
        </p:nvGrpSpPr>
        <p:grpSpPr>
          <a:xfrm>
            <a:off x="6199712" y="5828598"/>
            <a:ext cx="299799" cy="361156"/>
            <a:chOff x="7795068" y="1841889"/>
            <a:chExt cx="299799" cy="361156"/>
          </a:xfrm>
        </p:grpSpPr>
        <p:sp>
          <p:nvSpPr>
            <p:cNvPr id="209" name="Left Bracket 208"/>
            <p:cNvSpPr/>
            <p:nvPr/>
          </p:nvSpPr>
          <p:spPr>
            <a:xfrm>
              <a:off x="7795068" y="1847819"/>
              <a:ext cx="27432" cy="355203"/>
            </a:xfrm>
            <a:prstGeom prst="leftBracket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Left Bracket 209"/>
            <p:cNvSpPr/>
            <p:nvPr/>
          </p:nvSpPr>
          <p:spPr>
            <a:xfrm flipH="1">
              <a:off x="8047201" y="1847842"/>
              <a:ext cx="27432" cy="355203"/>
            </a:xfrm>
            <a:prstGeom prst="leftBracket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7806325" y="1841889"/>
              <a:ext cx="288542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900" dirty="0">
                  <a:latin typeface="Helvetica" charset="0"/>
                  <a:ea typeface="Helvetica" charset="0"/>
                  <a:cs typeface="Helvetica" charset="0"/>
                </a:rPr>
                <a:t>a[</a:t>
              </a:r>
              <a:r>
                <a:rPr lang="en-US" sz="900" b="1" dirty="0">
                  <a:latin typeface="Helvetica" charset="0"/>
                  <a:ea typeface="Helvetica" charset="0"/>
                  <a:cs typeface="Helvetica" charset="0"/>
                </a:rPr>
                <a:t>16</a:t>
              </a:r>
              <a:r>
                <a:rPr lang="en-US" sz="900" dirty="0">
                  <a:latin typeface="Helvetica" charset="0"/>
                  <a:ea typeface="Helvetica" charset="0"/>
                  <a:cs typeface="Helvetica" charset="0"/>
                </a:rPr>
                <a:t>] </a:t>
              </a:r>
              <a:endParaRPr lang="en-US" sz="900" dirty="0"/>
            </a:p>
          </p:txBody>
        </p:sp>
        <p:sp>
          <p:nvSpPr>
            <p:cNvPr id="213" name="TextBox 212"/>
            <p:cNvSpPr txBox="1"/>
            <p:nvPr/>
          </p:nvSpPr>
          <p:spPr>
            <a:xfrm rot="16200000">
              <a:off x="7902293" y="1923493"/>
              <a:ext cx="113581" cy="246221"/>
            </a:xfrm>
            <a:prstGeom prst="rect">
              <a:avLst/>
            </a:prstGeom>
            <a:noFill/>
          </p:spPr>
          <p:txBody>
            <a:bodyPr wrap="square" lIns="0" tIns="0" rIns="0" bIns="91440" rtlCol="0">
              <a:spAutoFit/>
            </a:bodyPr>
            <a:lstStyle/>
            <a:p>
              <a:pPr algn="ctr"/>
              <a:r>
                <a:rPr lang="mr-IN" sz="1000" dirty="0"/>
                <a:t>…</a:t>
              </a:r>
              <a:endParaRPr lang="en-US" sz="1000" dirty="0"/>
            </a:p>
          </p:txBody>
        </p:sp>
      </p:grpSp>
      <p:sp>
        <p:nvSpPr>
          <p:cNvPr id="216" name="Rectangle 215"/>
          <p:cNvSpPr/>
          <p:nvPr/>
        </p:nvSpPr>
        <p:spPr>
          <a:xfrm>
            <a:off x="6492121" y="5931320"/>
            <a:ext cx="166712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+= </a:t>
            </a:r>
            <a:endParaRPr lang="en-US" sz="900" dirty="0"/>
          </a:p>
        </p:txBody>
      </p:sp>
      <p:sp>
        <p:nvSpPr>
          <p:cNvPr id="54" name="Rectangle 53"/>
          <p:cNvSpPr/>
          <p:nvPr/>
        </p:nvSpPr>
        <p:spPr>
          <a:xfrm>
            <a:off x="6594095" y="5350989"/>
            <a:ext cx="306371" cy="52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6157762" y="5348860"/>
            <a:ext cx="306371" cy="52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Connector 110"/>
          <p:cNvCxnSpPr/>
          <p:nvPr/>
        </p:nvCxnSpPr>
        <p:spPr>
          <a:xfrm>
            <a:off x="6800791" y="5168651"/>
            <a:ext cx="19979" cy="659131"/>
          </a:xfrm>
          <a:prstGeom prst="line">
            <a:avLst/>
          </a:prstGeom>
          <a:ln w="15875">
            <a:solidFill>
              <a:schemeClr val="tx1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5643753" y="5559828"/>
            <a:ext cx="1199398" cy="161583"/>
          </a:xfrm>
          <a:prstGeom prst="rect">
            <a:avLst/>
          </a:prstGeom>
          <a:solidFill>
            <a:schemeClr val="bg1"/>
          </a:solidFill>
          <a:ln w="15875"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>
                <a:latin typeface="Helvetica" charset="0"/>
                <a:ea typeface="Helvetica" charset="0"/>
                <a:cs typeface="Helvetica" charset="0"/>
              </a:rPr>
              <a:t>Loop Continuation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3699574" y="5556950"/>
            <a:ext cx="1066835" cy="169277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latin typeface="Helvetica" charset="0"/>
                <a:ea typeface="Helvetica" charset="0"/>
                <a:cs typeface="Helvetica" charset="0"/>
              </a:rPr>
              <a:t>Wasted Work</a:t>
            </a:r>
          </a:p>
        </p:txBody>
      </p:sp>
    </p:spTree>
    <p:extLst>
      <p:ext uri="{BB962C8B-B14F-4D97-AF65-F5344CB8AC3E}">
        <p14:creationId xmlns:p14="http://schemas.microsoft.com/office/powerpoint/2010/main" val="80798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B6A70965-9D92-B740-B1D5-5C6E65078E0F}"/>
              </a:ext>
            </a:extLst>
          </p:cNvPr>
          <p:cNvSpPr/>
          <p:nvPr/>
        </p:nvSpPr>
        <p:spPr>
          <a:xfrm>
            <a:off x="3089692" y="1170368"/>
            <a:ext cx="1727342" cy="1008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C869B5-9E85-A948-8037-1DDF14D3B5FB}"/>
              </a:ext>
            </a:extLst>
          </p:cNvPr>
          <p:cNvSpPr txBox="1"/>
          <p:nvPr/>
        </p:nvSpPr>
        <p:spPr>
          <a:xfrm rot="16200000">
            <a:off x="3745736" y="2979715"/>
            <a:ext cx="438912" cy="276999"/>
          </a:xfrm>
          <a:prstGeom prst="rect">
            <a:avLst/>
          </a:prstGeom>
          <a:noFill/>
        </p:spPr>
        <p:txBody>
          <a:bodyPr wrap="square" lIns="0" tIns="0" rIns="0" bIns="91440" rtlCol="0">
            <a:spAutoFit/>
          </a:bodyPr>
          <a:lstStyle/>
          <a:p>
            <a:pPr algn="ctr"/>
            <a:r>
              <a:rPr lang="mr-IN" b="1" dirty="0"/>
              <a:t>…</a:t>
            </a:r>
            <a:endParaRPr lang="en-US" b="1" dirty="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EE935EF9-6FB3-224E-889F-EB66643D9C23}"/>
              </a:ext>
            </a:extLst>
          </p:cNvPr>
          <p:cNvSpPr/>
          <p:nvPr/>
        </p:nvSpPr>
        <p:spPr>
          <a:xfrm>
            <a:off x="5154487" y="2187915"/>
            <a:ext cx="342541" cy="312584"/>
          </a:xfrm>
          <a:prstGeom prst="roundRect">
            <a:avLst>
              <a:gd name="adj" fmla="val 22389"/>
            </a:avLst>
          </a:prstGeom>
          <a:solidFill>
            <a:schemeClr val="accent1">
              <a:alpha val="26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A980D1C-E1B7-E145-B774-BC005089258D}"/>
              </a:ext>
            </a:extLst>
          </p:cNvPr>
          <p:cNvSpPr/>
          <p:nvPr/>
        </p:nvSpPr>
        <p:spPr>
          <a:xfrm>
            <a:off x="5824577" y="2190734"/>
            <a:ext cx="342541" cy="312584"/>
          </a:xfrm>
          <a:prstGeom prst="roundRect">
            <a:avLst>
              <a:gd name="adj" fmla="val 22389"/>
            </a:avLst>
          </a:prstGeom>
          <a:pattFill prst="wdUpDiag">
            <a:fgClr>
              <a:schemeClr val="accent1"/>
            </a:fgClr>
            <a:bgClr>
              <a:schemeClr val="bg2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5175644" y="2692644"/>
            <a:ext cx="342541" cy="312584"/>
            <a:chOff x="3273004" y="5227815"/>
            <a:chExt cx="456721" cy="416778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F0D3C6AF-2502-644F-BCD4-C33906BF9D1A}"/>
                </a:ext>
              </a:extLst>
            </p:cNvPr>
            <p:cNvSpPr/>
            <p:nvPr/>
          </p:nvSpPr>
          <p:spPr>
            <a:xfrm>
              <a:off x="3273004" y="5227815"/>
              <a:ext cx="456721" cy="416778"/>
            </a:xfrm>
            <a:prstGeom prst="roundRect">
              <a:avLst>
                <a:gd name="adj" fmla="val 22389"/>
              </a:avLst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447EB8E-DBFD-5644-8601-A986F7214E1A}"/>
                </a:ext>
              </a:extLst>
            </p:cNvPr>
            <p:cNvSpPr/>
            <p:nvPr/>
          </p:nvSpPr>
          <p:spPr>
            <a:xfrm>
              <a:off x="3559340" y="5376768"/>
              <a:ext cx="118872" cy="1188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E80AECEE-E8F0-6646-9083-6B3E5D3A2992}"/>
              </a:ext>
            </a:extLst>
          </p:cNvPr>
          <p:cNvSpPr/>
          <p:nvPr/>
        </p:nvSpPr>
        <p:spPr>
          <a:xfrm>
            <a:off x="3094459" y="1003597"/>
            <a:ext cx="1722575" cy="2286539"/>
          </a:xfrm>
          <a:prstGeom prst="roundRect">
            <a:avLst>
              <a:gd name="adj" fmla="val 6185"/>
            </a:avLst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9463F3D4-38FB-AD43-914E-91A700C466E1}"/>
              </a:ext>
            </a:extLst>
          </p:cNvPr>
          <p:cNvSpPr/>
          <p:nvPr/>
        </p:nvSpPr>
        <p:spPr>
          <a:xfrm>
            <a:off x="3099025" y="996608"/>
            <a:ext cx="1718009" cy="238497"/>
          </a:xfrm>
          <a:prstGeom prst="roundRect">
            <a:avLst>
              <a:gd name="adj" fmla="val 48265"/>
            </a:avLst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1. </a:t>
            </a:r>
            <a:r>
              <a:rPr lang="en-US" sz="1200" b="1" dirty="0" err="1"/>
              <a:t>Task_Convolve</a:t>
            </a:r>
            <a:endParaRPr lang="en-US" sz="1200" b="1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E5A7145-3E47-CE4F-9C74-4E2F59F5665B}"/>
              </a:ext>
            </a:extLst>
          </p:cNvPr>
          <p:cNvGrpSpPr/>
          <p:nvPr/>
        </p:nvGrpSpPr>
        <p:grpSpPr>
          <a:xfrm>
            <a:off x="4969958" y="1155760"/>
            <a:ext cx="538819" cy="673127"/>
            <a:chOff x="5209194" y="1092099"/>
            <a:chExt cx="718425" cy="897503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E6E2E9-5B92-4A42-8621-13C5CB7C3A70}"/>
                </a:ext>
              </a:extLst>
            </p:cNvPr>
            <p:cNvSpPr/>
            <p:nvPr/>
          </p:nvSpPr>
          <p:spPr>
            <a:xfrm>
              <a:off x="5350824" y="1092099"/>
              <a:ext cx="433315" cy="8975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1" dirty="0">
                  <a:latin typeface="Helvetica" charset="0"/>
                  <a:ea typeface="Helvetica" charset="0"/>
                  <a:cs typeface="Helvetica" charset="0"/>
                </a:rPr>
                <a:t>FRAM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BDB71B3-F45A-7F47-BF5A-79D398723CE6}"/>
                </a:ext>
              </a:extLst>
            </p:cNvPr>
            <p:cNvSpPr/>
            <p:nvPr/>
          </p:nvSpPr>
          <p:spPr>
            <a:xfrm>
              <a:off x="5209194" y="1180214"/>
              <a:ext cx="195894" cy="956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798E189-2AA8-DD46-980F-FEA58DE9DDDE}"/>
                </a:ext>
              </a:extLst>
            </p:cNvPr>
            <p:cNvSpPr/>
            <p:nvPr/>
          </p:nvSpPr>
          <p:spPr>
            <a:xfrm>
              <a:off x="5209194" y="1345565"/>
              <a:ext cx="195894" cy="956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2E9884E-6F9C-DE46-B9B2-2694196948E1}"/>
                </a:ext>
              </a:extLst>
            </p:cNvPr>
            <p:cNvSpPr/>
            <p:nvPr/>
          </p:nvSpPr>
          <p:spPr>
            <a:xfrm>
              <a:off x="5209194" y="1663443"/>
              <a:ext cx="195894" cy="956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DD0CDB6-9F29-DC49-99DE-0D043B49F18B}"/>
                </a:ext>
              </a:extLst>
            </p:cNvPr>
            <p:cNvSpPr/>
            <p:nvPr/>
          </p:nvSpPr>
          <p:spPr>
            <a:xfrm>
              <a:off x="5209194" y="1821706"/>
              <a:ext cx="195894" cy="956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C1936B9-14FC-8D46-8391-F084D10C25B7}"/>
                </a:ext>
              </a:extLst>
            </p:cNvPr>
            <p:cNvSpPr/>
            <p:nvPr/>
          </p:nvSpPr>
          <p:spPr>
            <a:xfrm>
              <a:off x="5731725" y="1176671"/>
              <a:ext cx="195894" cy="956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7497E1F-4C91-A14B-890A-8F74FB59FE2E}"/>
                </a:ext>
              </a:extLst>
            </p:cNvPr>
            <p:cNvSpPr/>
            <p:nvPr/>
          </p:nvSpPr>
          <p:spPr>
            <a:xfrm>
              <a:off x="5731725" y="1342022"/>
              <a:ext cx="195894" cy="956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82A7270-E220-B247-944D-1505896B1434}"/>
                </a:ext>
              </a:extLst>
            </p:cNvPr>
            <p:cNvSpPr/>
            <p:nvPr/>
          </p:nvSpPr>
          <p:spPr>
            <a:xfrm>
              <a:off x="5731725" y="1659900"/>
              <a:ext cx="195894" cy="956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283EB0C-E093-8141-B756-871535F86F10}"/>
                </a:ext>
              </a:extLst>
            </p:cNvPr>
            <p:cNvSpPr/>
            <p:nvPr/>
          </p:nvSpPr>
          <p:spPr>
            <a:xfrm>
              <a:off x="5731725" y="1818163"/>
              <a:ext cx="195894" cy="956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B6A70965-9D92-B740-B1D5-5C6E65078E0F}"/>
              </a:ext>
            </a:extLst>
          </p:cNvPr>
          <p:cNvSpPr/>
          <p:nvPr/>
        </p:nvSpPr>
        <p:spPr>
          <a:xfrm>
            <a:off x="4951226" y="2058647"/>
            <a:ext cx="1420958" cy="1008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E80AECEE-E8F0-6646-9083-6B3E5D3A2992}"/>
              </a:ext>
            </a:extLst>
          </p:cNvPr>
          <p:cNvSpPr/>
          <p:nvPr/>
        </p:nvSpPr>
        <p:spPr>
          <a:xfrm>
            <a:off x="4955147" y="1891877"/>
            <a:ext cx="1417037" cy="1396583"/>
          </a:xfrm>
          <a:prstGeom prst="roundRect">
            <a:avLst>
              <a:gd name="adj" fmla="val 6185"/>
            </a:avLst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9463F3D4-38FB-AD43-914E-91A700C466E1}"/>
              </a:ext>
            </a:extLst>
          </p:cNvPr>
          <p:cNvSpPr/>
          <p:nvPr/>
        </p:nvSpPr>
        <p:spPr>
          <a:xfrm>
            <a:off x="4958903" y="1884886"/>
            <a:ext cx="1413281" cy="238497"/>
          </a:xfrm>
          <a:prstGeom prst="roundRect">
            <a:avLst>
              <a:gd name="adj" fmla="val 48265"/>
            </a:avLst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/>
              <a:t>2. </a:t>
            </a:r>
            <a:r>
              <a:rPr lang="en-US" sz="1200" b="1" dirty="0" err="1"/>
              <a:t>Task_Next_Filter</a:t>
            </a:r>
            <a:endParaRPr lang="en-US" sz="12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986793" y="2471111"/>
            <a:ext cx="13179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Swap Double Buffer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5560427" y="2293757"/>
            <a:ext cx="21835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>
            <a:off x="5536609" y="2392161"/>
            <a:ext cx="21835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rot="5400000" flipH="1">
            <a:off x="5325792" y="3002691"/>
            <a:ext cx="21835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/>
          <p:cNvGrpSpPr/>
          <p:nvPr/>
        </p:nvGrpSpPr>
        <p:grpSpPr>
          <a:xfrm>
            <a:off x="5810977" y="2693843"/>
            <a:ext cx="342541" cy="312584"/>
            <a:chOff x="3273004" y="5227815"/>
            <a:chExt cx="456721" cy="416778"/>
          </a:xfrm>
        </p:grpSpPr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F0D3C6AF-2502-644F-BCD4-C33906BF9D1A}"/>
                </a:ext>
              </a:extLst>
            </p:cNvPr>
            <p:cNvSpPr/>
            <p:nvPr/>
          </p:nvSpPr>
          <p:spPr>
            <a:xfrm>
              <a:off x="3273004" y="5227815"/>
              <a:ext cx="456721" cy="416778"/>
            </a:xfrm>
            <a:prstGeom prst="roundRect">
              <a:avLst>
                <a:gd name="adj" fmla="val 22389"/>
              </a:avLst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447EB8E-DBFD-5644-8601-A986F7214E1A}"/>
                </a:ext>
              </a:extLst>
            </p:cNvPr>
            <p:cNvSpPr/>
            <p:nvPr/>
          </p:nvSpPr>
          <p:spPr>
            <a:xfrm>
              <a:off x="3351523" y="5468804"/>
              <a:ext cx="118872" cy="1188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2" name="Straight Arrow Connector 81"/>
          <p:cNvCxnSpPr/>
          <p:nvPr/>
        </p:nvCxnSpPr>
        <p:spPr>
          <a:xfrm flipV="1">
            <a:off x="5915234" y="2960185"/>
            <a:ext cx="0" cy="14791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5568741" y="2855155"/>
            <a:ext cx="21835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5113502" y="3065387"/>
            <a:ext cx="11288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Next Filter Value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AC2E57D-F2C4-2142-A84A-9E523ACBA281}"/>
              </a:ext>
            </a:extLst>
          </p:cNvPr>
          <p:cNvCxnSpPr>
            <a:cxnSpLocks/>
          </p:cNvCxnSpPr>
          <p:nvPr/>
        </p:nvCxnSpPr>
        <p:spPr>
          <a:xfrm flipV="1">
            <a:off x="2939301" y="1290538"/>
            <a:ext cx="0" cy="226800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1C4730BF-2459-0646-924C-0B0C7A1C0771}"/>
              </a:ext>
            </a:extLst>
          </p:cNvPr>
          <p:cNvCxnSpPr>
            <a:cxnSpLocks/>
          </p:cNvCxnSpPr>
          <p:nvPr/>
        </p:nvCxnSpPr>
        <p:spPr>
          <a:xfrm>
            <a:off x="2928393" y="3538248"/>
            <a:ext cx="271739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23501D4-809F-7844-945A-5D634E44E763}"/>
              </a:ext>
            </a:extLst>
          </p:cNvPr>
          <p:cNvCxnSpPr>
            <a:cxnSpLocks/>
          </p:cNvCxnSpPr>
          <p:nvPr/>
        </p:nvCxnSpPr>
        <p:spPr>
          <a:xfrm flipH="1">
            <a:off x="2935562" y="1303175"/>
            <a:ext cx="150796" cy="0"/>
          </a:xfrm>
          <a:prstGeom prst="line">
            <a:avLst/>
          </a:prstGeom>
          <a:ln w="38100">
            <a:solidFill>
              <a:schemeClr val="accent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ounded Rectangle 93"/>
          <p:cNvSpPr/>
          <p:nvPr/>
        </p:nvSpPr>
        <p:spPr>
          <a:xfrm>
            <a:off x="3060900" y="3220233"/>
            <a:ext cx="1083365" cy="583195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Loop-Ordered Buffering: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Idempotent</a:t>
            </a:r>
          </a:p>
        </p:txBody>
      </p: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56FF325A-43CA-46C5-8AC7-2001EC736F51}"/>
              </a:ext>
            </a:extLst>
          </p:cNvPr>
          <p:cNvGrpSpPr/>
          <p:nvPr/>
        </p:nvGrpSpPr>
        <p:grpSpPr>
          <a:xfrm>
            <a:off x="3459372" y="702259"/>
            <a:ext cx="1113210" cy="299733"/>
            <a:chOff x="5176336" y="1491349"/>
            <a:chExt cx="784475" cy="255953"/>
          </a:xfrm>
        </p:grpSpPr>
        <p:sp>
          <p:nvSpPr>
            <p:cNvPr id="280" name="Rounded Rectangle 35">
              <a:extLst>
                <a:ext uri="{FF2B5EF4-FFF2-40B4-BE49-F238E27FC236}">
                  <a16:creationId xmlns:a16="http://schemas.microsoft.com/office/drawing/2014/main" id="{B1EFB366-2873-45BA-BB3F-8ACBF0C2057C}"/>
                </a:ext>
              </a:extLst>
            </p:cNvPr>
            <p:cNvSpPr/>
            <p:nvPr/>
          </p:nvSpPr>
          <p:spPr>
            <a:xfrm>
              <a:off x="5274318" y="1491349"/>
              <a:ext cx="686493" cy="255953"/>
            </a:xfrm>
            <a:prstGeom prst="roundRect">
              <a:avLst/>
            </a:prstGeom>
            <a:noFill/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Helvetica" charset="0"/>
                  <a:ea typeface="Helvetica" charset="0"/>
                  <a:cs typeface="Helvetica" charset="0"/>
                </a:rPr>
                <a:t>SONIC</a:t>
              </a:r>
            </a:p>
          </p:txBody>
        </p:sp>
        <p:pic>
          <p:nvPicPr>
            <p:cNvPr id="281" name="Picture 280">
              <a:extLst>
                <a:ext uri="{FF2B5EF4-FFF2-40B4-BE49-F238E27FC236}">
                  <a16:creationId xmlns:a16="http://schemas.microsoft.com/office/drawing/2014/main" id="{7CBC7078-31ED-48DD-A347-F8681EC77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6336" y="1506074"/>
              <a:ext cx="150702" cy="203200"/>
            </a:xfrm>
            <a:prstGeom prst="rect">
              <a:avLst/>
            </a:prstGeom>
          </p:spPr>
        </p:pic>
      </p:grpSp>
      <p:grpSp>
        <p:nvGrpSpPr>
          <p:cNvPr id="53" name="Group 52"/>
          <p:cNvGrpSpPr/>
          <p:nvPr/>
        </p:nvGrpSpPr>
        <p:grpSpPr>
          <a:xfrm>
            <a:off x="3171540" y="1271276"/>
            <a:ext cx="1545177" cy="566312"/>
            <a:chOff x="2863129" y="1705582"/>
            <a:chExt cx="2060236" cy="75508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ABD9A8A-E8E2-5E44-BB24-0F6947011DE3}"/>
                </a:ext>
              </a:extLst>
            </p:cNvPr>
            <p:cNvGrpSpPr/>
            <p:nvPr/>
          </p:nvGrpSpPr>
          <p:grpSpPr>
            <a:xfrm>
              <a:off x="2863129" y="1705582"/>
              <a:ext cx="2060236" cy="755082"/>
              <a:chOff x="2882730" y="1862236"/>
              <a:chExt cx="2060236" cy="755082"/>
            </a:xfrm>
          </p:grpSpPr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B8EE7624-D3AA-0043-AAC1-9472A4B9E816}"/>
                  </a:ext>
                </a:extLst>
              </p:cNvPr>
              <p:cNvSpPr/>
              <p:nvPr/>
            </p:nvSpPr>
            <p:spPr>
              <a:xfrm>
                <a:off x="2898918" y="1927467"/>
                <a:ext cx="2044048" cy="689851"/>
              </a:xfrm>
              <a:prstGeom prst="roundRect">
                <a:avLst>
                  <a:gd name="adj" fmla="val 6185"/>
                </a:avLst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1A6A875E-0FEA-CB45-9B6E-94F14DA02754}"/>
                  </a:ext>
                </a:extLst>
              </p:cNvPr>
              <p:cNvSpPr/>
              <p:nvPr/>
            </p:nvSpPr>
            <p:spPr>
              <a:xfrm>
                <a:off x="2957087" y="2168860"/>
                <a:ext cx="365760" cy="365760"/>
              </a:xfrm>
              <a:prstGeom prst="roundRect">
                <a:avLst>
                  <a:gd name="adj" fmla="val 22389"/>
                </a:avLst>
              </a:prstGeom>
              <a:solidFill>
                <a:srgbClr val="4371C4">
                  <a:alpha val="25000"/>
                </a:srgbClr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1EE69EF3-CA68-544A-AB09-ECE1FB97B321}"/>
                  </a:ext>
                </a:extLst>
              </p:cNvPr>
              <p:cNvSpPr/>
              <p:nvPr/>
            </p:nvSpPr>
            <p:spPr>
              <a:xfrm>
                <a:off x="3466799" y="2171418"/>
                <a:ext cx="365760" cy="365760"/>
              </a:xfrm>
              <a:prstGeom prst="roundRect">
                <a:avLst>
                  <a:gd name="adj" fmla="val 22389"/>
                </a:avLst>
              </a:prstGeom>
              <a:pattFill prst="wdUpDiag">
                <a:fgClr>
                  <a:schemeClr val="accent1"/>
                </a:fgClr>
                <a:bgClr>
                  <a:srgbClr val="E8E6E6"/>
                </a:bgClr>
              </a:patt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D747A92-8249-B14F-96B0-2E6205541FDD}"/>
                  </a:ext>
                </a:extLst>
              </p:cNvPr>
              <p:cNvSpPr txBox="1"/>
              <p:nvPr/>
            </p:nvSpPr>
            <p:spPr>
              <a:xfrm>
                <a:off x="3230898" y="2198500"/>
                <a:ext cx="25519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=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B6E837D6-3C75-D746-8190-1B562293513D}"/>
                      </a:ext>
                    </a:extLst>
                  </p:cNvPr>
                  <p:cNvSpPr txBox="1"/>
                  <p:nvPr/>
                </p:nvSpPr>
                <p:spPr>
                  <a:xfrm>
                    <a:off x="4260225" y="2188057"/>
                    <a:ext cx="306495" cy="2576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i="1">
                              <a:latin typeface="Cambria Math" charset="0"/>
                            </a:rPr>
                            <m:t>×</m:t>
                          </m:r>
                        </m:oMath>
                      </m:oMathPara>
                    </a14:m>
                    <a:endParaRPr lang="en-US" sz="1100" baseline="-25000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xmlns="" xmlns:a14="http://schemas.microsoft.com/office/drawing/2010/main" id="{B6E837D6-3C75-D746-8190-1B56229351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60225" y="2188057"/>
                    <a:ext cx="306495" cy="257698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r="-2703" b="-161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C74CF3E-9B7F-9D43-B021-0A07D17D0E23}"/>
                  </a:ext>
                </a:extLst>
              </p:cNvPr>
              <p:cNvSpPr/>
              <p:nvPr/>
            </p:nvSpPr>
            <p:spPr>
              <a:xfrm>
                <a:off x="3058409" y="2237186"/>
                <a:ext cx="101569" cy="10028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0576BD5-7622-734C-A982-7B55E63F9924}"/>
                  </a:ext>
                </a:extLst>
              </p:cNvPr>
              <p:cNvSpPr/>
              <p:nvPr/>
            </p:nvSpPr>
            <p:spPr>
              <a:xfrm>
                <a:off x="3549493" y="2241665"/>
                <a:ext cx="101569" cy="10028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696394B1-0F6A-414F-94DA-771783E09A5D}"/>
                  </a:ext>
                </a:extLst>
              </p:cNvPr>
              <p:cNvSpPr/>
              <p:nvPr/>
            </p:nvSpPr>
            <p:spPr>
              <a:xfrm>
                <a:off x="4526487" y="2162804"/>
                <a:ext cx="365760" cy="365760"/>
              </a:xfrm>
              <a:prstGeom prst="roundRect">
                <a:avLst>
                  <a:gd name="adj" fmla="val 22389"/>
                </a:avLst>
              </a:prstGeom>
              <a:pattFill prst="lgGrid">
                <a:fgClr>
                  <a:schemeClr val="accent1"/>
                </a:fgClr>
                <a:bgClr>
                  <a:schemeClr val="bg1"/>
                </a:bgClr>
              </a:patt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1C565D2-2AC8-F74B-82F5-23D5448C97BC}"/>
                  </a:ext>
                </a:extLst>
              </p:cNvPr>
              <p:cNvSpPr/>
              <p:nvPr/>
            </p:nvSpPr>
            <p:spPr>
              <a:xfrm>
                <a:off x="4714986" y="2285412"/>
                <a:ext cx="118872" cy="1188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29A053-C7F5-0647-BA5E-A6E0E37DC9F9}"/>
                  </a:ext>
                </a:extLst>
              </p:cNvPr>
              <p:cNvSpPr txBox="1"/>
              <p:nvPr/>
            </p:nvSpPr>
            <p:spPr>
              <a:xfrm>
                <a:off x="2882730" y="1862236"/>
                <a:ext cx="15533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Loop index </a:t>
                </a:r>
                <a:r>
                  <a:rPr lang="en-US" sz="1200" b="1" dirty="0" err="1"/>
                  <a:t>i</a:t>
                </a:r>
                <a:r>
                  <a:rPr lang="en-US" sz="1200" dirty="0"/>
                  <a:t> = 1</a:t>
                </a:r>
              </a:p>
            </p:txBody>
          </p:sp>
        </p:grpSp>
        <p:sp>
          <p:nvSpPr>
            <p:cNvPr id="231" name="Rounded Rectangle 230">
              <a:extLst>
                <a:ext uri="{FF2B5EF4-FFF2-40B4-BE49-F238E27FC236}">
                  <a16:creationId xmlns:a16="http://schemas.microsoft.com/office/drawing/2014/main" id="{1A6A875E-0FEA-CB45-9B6E-94F14DA02754}"/>
                </a:ext>
              </a:extLst>
            </p:cNvPr>
            <p:cNvSpPr/>
            <p:nvPr/>
          </p:nvSpPr>
          <p:spPr>
            <a:xfrm>
              <a:off x="3973942" y="2018294"/>
              <a:ext cx="365760" cy="365760"/>
            </a:xfrm>
            <a:prstGeom prst="roundRect">
              <a:avLst>
                <a:gd name="adj" fmla="val 22389"/>
              </a:avLst>
            </a:prstGeom>
            <a:solidFill>
              <a:schemeClr val="accent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2" name="TextBox 231">
                  <a:extLst>
                    <a:ext uri="{FF2B5EF4-FFF2-40B4-BE49-F238E27FC236}">
                      <a16:creationId xmlns:a16="http://schemas.microsoft.com/office/drawing/2014/main" id="{B6E837D6-3C75-D746-8190-1B562293513D}"/>
                    </a:ext>
                  </a:extLst>
                </p:cNvPr>
                <p:cNvSpPr txBox="1"/>
                <p:nvPr/>
              </p:nvSpPr>
              <p:spPr>
                <a:xfrm>
                  <a:off x="3717756" y="1860415"/>
                  <a:ext cx="301685" cy="3028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baseline="-25000" smtClean="0">
                            <a:latin typeface="Cambria Math" charset="0"/>
                          </a:rPr>
                          <m:t>+</m:t>
                        </m:r>
                      </m:oMath>
                    </m:oMathPara>
                  </a14:m>
                  <a:endParaRPr lang="en-US" sz="1400" baseline="-25000" dirty="0"/>
                </a:p>
              </p:txBody>
            </p:sp>
          </mc:Choice>
          <mc:Fallback xmlns="">
            <p:sp>
              <p:nvSpPr>
                <p:cNvPr id="232" name="TextBox 231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B6E837D6-3C75-D746-8190-1B56229351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7756" y="1860415"/>
                  <a:ext cx="301685" cy="30284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486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66CB935-A085-4845-BC44-840E2702D25F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4041987" y="1398370"/>
            <a:ext cx="1086663" cy="341692"/>
          </a:xfrm>
          <a:prstGeom prst="straightConnector1">
            <a:avLst/>
          </a:prstGeom>
          <a:ln w="19050">
            <a:solidFill>
              <a:srgbClr val="D1942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5128650" y="1570300"/>
            <a:ext cx="218507" cy="213796"/>
            <a:chOff x="5543400" y="1938559"/>
            <a:chExt cx="188861" cy="184952"/>
          </a:xfrm>
        </p:grpSpPr>
        <p:sp>
          <p:nvSpPr>
            <p:cNvPr id="309" name="Rectangle 308"/>
            <p:cNvSpPr/>
            <p:nvPr/>
          </p:nvSpPr>
          <p:spPr>
            <a:xfrm>
              <a:off x="5648673" y="1938559"/>
              <a:ext cx="80450" cy="76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/>
            <p:cNvSpPr/>
            <p:nvPr/>
          </p:nvSpPr>
          <p:spPr>
            <a:xfrm>
              <a:off x="5543753" y="1940327"/>
              <a:ext cx="80450" cy="76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/>
            <p:cNvSpPr/>
            <p:nvPr/>
          </p:nvSpPr>
          <p:spPr>
            <a:xfrm>
              <a:off x="5651811" y="2045643"/>
              <a:ext cx="80450" cy="76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5543400" y="2047324"/>
              <a:ext cx="80450" cy="76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err="1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i</a:t>
              </a:r>
              <a:endParaRPr lang="en-US" sz="8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57" name="Rounded Rectangle 56"/>
          <p:cNvSpPr/>
          <p:nvPr/>
        </p:nvSpPr>
        <p:spPr>
          <a:xfrm>
            <a:off x="2751168" y="1409957"/>
            <a:ext cx="425319" cy="336689"/>
          </a:xfrm>
          <a:prstGeom prst="roundRect">
            <a:avLst/>
          </a:prstGeom>
          <a:solidFill>
            <a:schemeClr val="bg1"/>
          </a:solidFill>
          <a:ln w="22225">
            <a:solidFill>
              <a:srgbClr val="D1942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Write Only</a:t>
            </a:r>
          </a:p>
        </p:txBody>
      </p:sp>
      <p:sp>
        <p:nvSpPr>
          <p:cNvPr id="114" name="Triangle 113"/>
          <p:cNvSpPr/>
          <p:nvPr/>
        </p:nvSpPr>
        <p:spPr>
          <a:xfrm rot="5400000">
            <a:off x="4795276" y="2601792"/>
            <a:ext cx="183653" cy="11900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ounded Rectangle 311"/>
          <p:cNvSpPr/>
          <p:nvPr/>
        </p:nvSpPr>
        <p:spPr>
          <a:xfrm>
            <a:off x="5568741" y="957459"/>
            <a:ext cx="964682" cy="858011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Loop Continuation: “</a:t>
            </a:r>
            <a:r>
              <a:rPr lang="en-US" sz="105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unsafe” write after read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AC2E57D-F2C4-2142-A84A-9E523ACBA281}"/>
              </a:ext>
            </a:extLst>
          </p:cNvPr>
          <p:cNvCxnSpPr>
            <a:cxnSpLocks/>
          </p:cNvCxnSpPr>
          <p:nvPr/>
        </p:nvCxnSpPr>
        <p:spPr>
          <a:xfrm flipV="1">
            <a:off x="5644432" y="3288460"/>
            <a:ext cx="0" cy="26358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Group 114"/>
          <p:cNvGrpSpPr/>
          <p:nvPr/>
        </p:nvGrpSpPr>
        <p:grpSpPr>
          <a:xfrm>
            <a:off x="3171927" y="1860196"/>
            <a:ext cx="1545177" cy="566312"/>
            <a:chOff x="2863129" y="1705582"/>
            <a:chExt cx="2060236" cy="755082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FABD9A8A-E8E2-5E44-BB24-0F6947011DE3}"/>
                </a:ext>
              </a:extLst>
            </p:cNvPr>
            <p:cNvGrpSpPr/>
            <p:nvPr/>
          </p:nvGrpSpPr>
          <p:grpSpPr>
            <a:xfrm>
              <a:off x="2863129" y="1705582"/>
              <a:ext cx="2060236" cy="755082"/>
              <a:chOff x="2882730" y="1862236"/>
              <a:chExt cx="2060236" cy="755082"/>
            </a:xfrm>
          </p:grpSpPr>
          <p:sp>
            <p:nvSpPr>
              <p:cNvPr id="119" name="Rounded Rectangle 118">
                <a:extLst>
                  <a:ext uri="{FF2B5EF4-FFF2-40B4-BE49-F238E27FC236}">
                    <a16:creationId xmlns:a16="http://schemas.microsoft.com/office/drawing/2014/main" id="{B8EE7624-D3AA-0043-AAC1-9472A4B9E816}"/>
                  </a:ext>
                </a:extLst>
              </p:cNvPr>
              <p:cNvSpPr/>
              <p:nvPr/>
            </p:nvSpPr>
            <p:spPr>
              <a:xfrm>
                <a:off x="2898918" y="1927467"/>
                <a:ext cx="2044048" cy="689851"/>
              </a:xfrm>
              <a:prstGeom prst="roundRect">
                <a:avLst>
                  <a:gd name="adj" fmla="val 6185"/>
                </a:avLst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ounded Rectangle 119">
                <a:extLst>
                  <a:ext uri="{FF2B5EF4-FFF2-40B4-BE49-F238E27FC236}">
                    <a16:creationId xmlns:a16="http://schemas.microsoft.com/office/drawing/2014/main" id="{1A6A875E-0FEA-CB45-9B6E-94F14DA02754}"/>
                  </a:ext>
                </a:extLst>
              </p:cNvPr>
              <p:cNvSpPr/>
              <p:nvPr/>
            </p:nvSpPr>
            <p:spPr>
              <a:xfrm>
                <a:off x="2957087" y="2168860"/>
                <a:ext cx="365760" cy="365760"/>
              </a:xfrm>
              <a:prstGeom prst="roundRect">
                <a:avLst>
                  <a:gd name="adj" fmla="val 22389"/>
                </a:avLst>
              </a:prstGeom>
              <a:solidFill>
                <a:srgbClr val="4371C4">
                  <a:alpha val="25000"/>
                </a:srgbClr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ounded Rectangle 120">
                <a:extLst>
                  <a:ext uri="{FF2B5EF4-FFF2-40B4-BE49-F238E27FC236}">
                    <a16:creationId xmlns:a16="http://schemas.microsoft.com/office/drawing/2014/main" id="{1EE69EF3-CA68-544A-AB09-ECE1FB97B321}"/>
                  </a:ext>
                </a:extLst>
              </p:cNvPr>
              <p:cNvSpPr/>
              <p:nvPr/>
            </p:nvSpPr>
            <p:spPr>
              <a:xfrm>
                <a:off x="3466799" y="2171418"/>
                <a:ext cx="365760" cy="365760"/>
              </a:xfrm>
              <a:prstGeom prst="roundRect">
                <a:avLst>
                  <a:gd name="adj" fmla="val 22389"/>
                </a:avLst>
              </a:prstGeom>
              <a:pattFill prst="wdUpDiag">
                <a:fgClr>
                  <a:schemeClr val="accent1"/>
                </a:fgClr>
                <a:bgClr>
                  <a:schemeClr val="bg2"/>
                </a:bgClr>
              </a:patt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D747A92-8249-B14F-96B0-2E6205541FDD}"/>
                  </a:ext>
                </a:extLst>
              </p:cNvPr>
              <p:cNvSpPr txBox="1"/>
              <p:nvPr/>
            </p:nvSpPr>
            <p:spPr>
              <a:xfrm>
                <a:off x="3230898" y="2198500"/>
                <a:ext cx="25519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=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B6E837D6-3C75-D746-8190-1B562293513D}"/>
                      </a:ext>
                    </a:extLst>
                  </p:cNvPr>
                  <p:cNvSpPr txBox="1"/>
                  <p:nvPr/>
                </p:nvSpPr>
                <p:spPr>
                  <a:xfrm>
                    <a:off x="4260225" y="2188057"/>
                    <a:ext cx="306495" cy="2576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i="1">
                              <a:latin typeface="Cambria Math" charset="0"/>
                            </a:rPr>
                            <m:t>×</m:t>
                          </m:r>
                        </m:oMath>
                      </m:oMathPara>
                    </a14:m>
                    <a:endParaRPr lang="en-US" sz="1100" baseline="-25000" dirty="0"/>
                  </a:p>
                </p:txBody>
              </p:sp>
            </mc:Choice>
            <mc:Fallback xmlns=""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xmlns="" xmlns:a14="http://schemas.microsoft.com/office/drawing/2010/main" id="{B6E837D6-3C75-D746-8190-1B56229351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60225" y="2188057"/>
                    <a:ext cx="306495" cy="257698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156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9C74CF3E-9B7F-9D43-B021-0A07D17D0E23}"/>
                  </a:ext>
                </a:extLst>
              </p:cNvPr>
              <p:cNvSpPr/>
              <p:nvPr/>
            </p:nvSpPr>
            <p:spPr>
              <a:xfrm>
                <a:off x="3058409" y="2237186"/>
                <a:ext cx="101569" cy="10028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10576BD5-7622-734C-A982-7B55E63F9924}"/>
                  </a:ext>
                </a:extLst>
              </p:cNvPr>
              <p:cNvSpPr/>
              <p:nvPr/>
            </p:nvSpPr>
            <p:spPr>
              <a:xfrm>
                <a:off x="3549493" y="2241665"/>
                <a:ext cx="101569" cy="10028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ounded Rectangle 125">
                <a:extLst>
                  <a:ext uri="{FF2B5EF4-FFF2-40B4-BE49-F238E27FC236}">
                    <a16:creationId xmlns:a16="http://schemas.microsoft.com/office/drawing/2014/main" id="{696394B1-0F6A-414F-94DA-771783E09A5D}"/>
                  </a:ext>
                </a:extLst>
              </p:cNvPr>
              <p:cNvSpPr/>
              <p:nvPr/>
            </p:nvSpPr>
            <p:spPr>
              <a:xfrm>
                <a:off x="4526487" y="2162804"/>
                <a:ext cx="365760" cy="365760"/>
              </a:xfrm>
              <a:prstGeom prst="roundRect">
                <a:avLst>
                  <a:gd name="adj" fmla="val 22389"/>
                </a:avLst>
              </a:prstGeom>
              <a:pattFill prst="lgGrid">
                <a:fgClr>
                  <a:schemeClr val="accent1"/>
                </a:fgClr>
                <a:bgClr>
                  <a:schemeClr val="bg1"/>
                </a:bgClr>
              </a:patt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61C565D2-2AC8-F74B-82F5-23D5448C97BC}"/>
                  </a:ext>
                </a:extLst>
              </p:cNvPr>
              <p:cNvSpPr/>
              <p:nvPr/>
            </p:nvSpPr>
            <p:spPr>
              <a:xfrm>
                <a:off x="4714986" y="2285412"/>
                <a:ext cx="118872" cy="1188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0129A053-C7F5-0647-BA5E-A6E0E37DC9F9}"/>
                  </a:ext>
                </a:extLst>
              </p:cNvPr>
              <p:cNvSpPr txBox="1"/>
              <p:nvPr/>
            </p:nvSpPr>
            <p:spPr>
              <a:xfrm>
                <a:off x="2882730" y="1862236"/>
                <a:ext cx="15533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Loop index </a:t>
                </a:r>
                <a:r>
                  <a:rPr lang="en-US" sz="1200" b="1" dirty="0" err="1"/>
                  <a:t>i</a:t>
                </a:r>
                <a:r>
                  <a:rPr lang="en-US" sz="1200" dirty="0"/>
                  <a:t> = 2</a:t>
                </a:r>
              </a:p>
            </p:txBody>
          </p:sp>
        </p:grpSp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1A6A875E-0FEA-CB45-9B6E-94F14DA02754}"/>
                </a:ext>
              </a:extLst>
            </p:cNvPr>
            <p:cNvSpPr/>
            <p:nvPr/>
          </p:nvSpPr>
          <p:spPr>
            <a:xfrm>
              <a:off x="3973942" y="2018294"/>
              <a:ext cx="365760" cy="365760"/>
            </a:xfrm>
            <a:prstGeom prst="roundRect">
              <a:avLst>
                <a:gd name="adj" fmla="val 22389"/>
              </a:avLst>
            </a:prstGeom>
            <a:solidFill>
              <a:schemeClr val="accent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B6E837D6-3C75-D746-8190-1B562293513D}"/>
                    </a:ext>
                  </a:extLst>
                </p:cNvPr>
                <p:cNvSpPr txBox="1"/>
                <p:nvPr/>
              </p:nvSpPr>
              <p:spPr>
                <a:xfrm>
                  <a:off x="3717756" y="1860415"/>
                  <a:ext cx="301685" cy="3028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baseline="-25000" smtClean="0">
                            <a:latin typeface="Cambria Math" charset="0"/>
                          </a:rPr>
                          <m:t>+</m:t>
                        </m:r>
                      </m:oMath>
                    </m:oMathPara>
                  </a14:m>
                  <a:endParaRPr lang="en-US" sz="1400" baseline="-250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B6E837D6-3C75-D746-8190-1B56229351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7756" y="1860415"/>
                  <a:ext cx="301685" cy="30284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486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9" name="Group 128"/>
          <p:cNvGrpSpPr/>
          <p:nvPr/>
        </p:nvGrpSpPr>
        <p:grpSpPr>
          <a:xfrm>
            <a:off x="3172466" y="2450646"/>
            <a:ext cx="1545177" cy="566312"/>
            <a:chOff x="2863129" y="1705582"/>
            <a:chExt cx="2060236" cy="755082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FABD9A8A-E8E2-5E44-BB24-0F6947011DE3}"/>
                </a:ext>
              </a:extLst>
            </p:cNvPr>
            <p:cNvGrpSpPr/>
            <p:nvPr/>
          </p:nvGrpSpPr>
          <p:grpSpPr>
            <a:xfrm>
              <a:off x="2863129" y="1705582"/>
              <a:ext cx="2060236" cy="755082"/>
              <a:chOff x="2882730" y="1862236"/>
              <a:chExt cx="2060236" cy="755082"/>
            </a:xfrm>
          </p:grpSpPr>
          <p:sp>
            <p:nvSpPr>
              <p:cNvPr id="133" name="Rounded Rectangle 132">
                <a:extLst>
                  <a:ext uri="{FF2B5EF4-FFF2-40B4-BE49-F238E27FC236}">
                    <a16:creationId xmlns:a16="http://schemas.microsoft.com/office/drawing/2014/main" id="{B8EE7624-D3AA-0043-AAC1-9472A4B9E816}"/>
                  </a:ext>
                </a:extLst>
              </p:cNvPr>
              <p:cNvSpPr/>
              <p:nvPr/>
            </p:nvSpPr>
            <p:spPr>
              <a:xfrm>
                <a:off x="2898918" y="1927467"/>
                <a:ext cx="2044048" cy="689851"/>
              </a:xfrm>
              <a:prstGeom prst="roundRect">
                <a:avLst>
                  <a:gd name="adj" fmla="val 6185"/>
                </a:avLst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ounded Rectangle 133">
                <a:extLst>
                  <a:ext uri="{FF2B5EF4-FFF2-40B4-BE49-F238E27FC236}">
                    <a16:creationId xmlns:a16="http://schemas.microsoft.com/office/drawing/2014/main" id="{1A6A875E-0FEA-CB45-9B6E-94F14DA02754}"/>
                  </a:ext>
                </a:extLst>
              </p:cNvPr>
              <p:cNvSpPr/>
              <p:nvPr/>
            </p:nvSpPr>
            <p:spPr>
              <a:xfrm>
                <a:off x="2957087" y="2168860"/>
                <a:ext cx="365760" cy="365760"/>
              </a:xfrm>
              <a:prstGeom prst="roundRect">
                <a:avLst>
                  <a:gd name="adj" fmla="val 22389"/>
                </a:avLst>
              </a:prstGeom>
              <a:solidFill>
                <a:srgbClr val="4371C4">
                  <a:alpha val="25000"/>
                </a:srgbClr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ounded Rectangle 134">
                <a:extLst>
                  <a:ext uri="{FF2B5EF4-FFF2-40B4-BE49-F238E27FC236}">
                    <a16:creationId xmlns:a16="http://schemas.microsoft.com/office/drawing/2014/main" id="{1EE69EF3-CA68-544A-AB09-ECE1FB97B321}"/>
                  </a:ext>
                </a:extLst>
              </p:cNvPr>
              <p:cNvSpPr/>
              <p:nvPr/>
            </p:nvSpPr>
            <p:spPr>
              <a:xfrm>
                <a:off x="3466799" y="2171418"/>
                <a:ext cx="365760" cy="365760"/>
              </a:xfrm>
              <a:prstGeom prst="roundRect">
                <a:avLst>
                  <a:gd name="adj" fmla="val 22389"/>
                </a:avLst>
              </a:prstGeom>
              <a:pattFill prst="wdUpDiag">
                <a:fgClr>
                  <a:schemeClr val="accent1"/>
                </a:fgClr>
                <a:bgClr>
                  <a:schemeClr val="bg2"/>
                </a:bgClr>
              </a:patt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D747A92-8249-B14F-96B0-2E6205541FDD}"/>
                  </a:ext>
                </a:extLst>
              </p:cNvPr>
              <p:cNvSpPr txBox="1"/>
              <p:nvPr/>
            </p:nvSpPr>
            <p:spPr>
              <a:xfrm>
                <a:off x="3230898" y="2198500"/>
                <a:ext cx="25519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=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B6E837D6-3C75-D746-8190-1B562293513D}"/>
                      </a:ext>
                    </a:extLst>
                  </p:cNvPr>
                  <p:cNvSpPr txBox="1"/>
                  <p:nvPr/>
                </p:nvSpPr>
                <p:spPr>
                  <a:xfrm>
                    <a:off x="4260225" y="2188057"/>
                    <a:ext cx="306495" cy="2576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i="1">
                              <a:latin typeface="Cambria Math" charset="0"/>
                            </a:rPr>
                            <m:t>×</m:t>
                          </m:r>
                        </m:oMath>
                      </m:oMathPara>
                    </a14:m>
                    <a:endParaRPr lang="en-US" sz="1100" baseline="-25000" dirty="0"/>
                  </a:p>
                </p:txBody>
              </p:sp>
            </mc:Choice>
            <mc:Fallback xmlns=""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xmlns="" xmlns:a14="http://schemas.microsoft.com/office/drawing/2010/main" id="{B6E837D6-3C75-D746-8190-1B56229351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60225" y="2188057"/>
                    <a:ext cx="306495" cy="257698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156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9C74CF3E-9B7F-9D43-B021-0A07D17D0E23}"/>
                  </a:ext>
                </a:extLst>
              </p:cNvPr>
              <p:cNvSpPr/>
              <p:nvPr/>
            </p:nvSpPr>
            <p:spPr>
              <a:xfrm>
                <a:off x="3058409" y="2237186"/>
                <a:ext cx="101569" cy="10028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10576BD5-7622-734C-A982-7B55E63F9924}"/>
                  </a:ext>
                </a:extLst>
              </p:cNvPr>
              <p:cNvSpPr/>
              <p:nvPr/>
            </p:nvSpPr>
            <p:spPr>
              <a:xfrm>
                <a:off x="3549493" y="2241665"/>
                <a:ext cx="101569" cy="10028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ounded Rectangle 139">
                <a:extLst>
                  <a:ext uri="{FF2B5EF4-FFF2-40B4-BE49-F238E27FC236}">
                    <a16:creationId xmlns:a16="http://schemas.microsoft.com/office/drawing/2014/main" id="{696394B1-0F6A-414F-94DA-771783E09A5D}"/>
                  </a:ext>
                </a:extLst>
              </p:cNvPr>
              <p:cNvSpPr/>
              <p:nvPr/>
            </p:nvSpPr>
            <p:spPr>
              <a:xfrm>
                <a:off x="4526487" y="2162804"/>
                <a:ext cx="365760" cy="365760"/>
              </a:xfrm>
              <a:prstGeom prst="roundRect">
                <a:avLst>
                  <a:gd name="adj" fmla="val 22389"/>
                </a:avLst>
              </a:prstGeom>
              <a:pattFill prst="lgGrid">
                <a:fgClr>
                  <a:schemeClr val="accent1"/>
                </a:fgClr>
                <a:bgClr>
                  <a:schemeClr val="bg1"/>
                </a:bgClr>
              </a:patt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61C565D2-2AC8-F74B-82F5-23D5448C97BC}"/>
                  </a:ext>
                </a:extLst>
              </p:cNvPr>
              <p:cNvSpPr/>
              <p:nvPr/>
            </p:nvSpPr>
            <p:spPr>
              <a:xfrm>
                <a:off x="4714986" y="2285412"/>
                <a:ext cx="118872" cy="1188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129A053-C7F5-0647-BA5E-A6E0E37DC9F9}"/>
                  </a:ext>
                </a:extLst>
              </p:cNvPr>
              <p:cNvSpPr txBox="1"/>
              <p:nvPr/>
            </p:nvSpPr>
            <p:spPr>
              <a:xfrm>
                <a:off x="2882730" y="1862236"/>
                <a:ext cx="15533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Loop index </a:t>
                </a:r>
                <a:r>
                  <a:rPr lang="en-US" sz="1200" b="1" dirty="0" err="1"/>
                  <a:t>i</a:t>
                </a:r>
                <a:r>
                  <a:rPr lang="en-US" sz="1200" dirty="0"/>
                  <a:t> = 3</a:t>
                </a:r>
              </a:p>
            </p:txBody>
          </p:sp>
        </p:grp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id="{1A6A875E-0FEA-CB45-9B6E-94F14DA02754}"/>
                </a:ext>
              </a:extLst>
            </p:cNvPr>
            <p:cNvSpPr/>
            <p:nvPr/>
          </p:nvSpPr>
          <p:spPr>
            <a:xfrm>
              <a:off x="3973942" y="2018294"/>
              <a:ext cx="365760" cy="365760"/>
            </a:xfrm>
            <a:prstGeom prst="roundRect">
              <a:avLst>
                <a:gd name="adj" fmla="val 22389"/>
              </a:avLst>
            </a:prstGeom>
            <a:solidFill>
              <a:schemeClr val="accent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B6E837D6-3C75-D746-8190-1B562293513D}"/>
                    </a:ext>
                  </a:extLst>
                </p:cNvPr>
                <p:cNvSpPr txBox="1"/>
                <p:nvPr/>
              </p:nvSpPr>
              <p:spPr>
                <a:xfrm>
                  <a:off x="3717756" y="1860415"/>
                  <a:ext cx="301685" cy="3028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baseline="-25000" smtClean="0">
                            <a:latin typeface="Cambria Math" charset="0"/>
                          </a:rPr>
                          <m:t>+</m:t>
                        </m:r>
                      </m:oMath>
                    </m:oMathPara>
                  </a14:m>
                  <a:endParaRPr lang="en-US" sz="1400" baseline="-25000" dirty="0"/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B6E837D6-3C75-D746-8190-1B56229351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7756" y="1860415"/>
                  <a:ext cx="301685" cy="30284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486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E6A0AA3-0C29-DD47-8E9D-16E3911D4D49}"/>
              </a:ext>
            </a:extLst>
          </p:cNvPr>
          <p:cNvCxnSpPr>
            <a:cxnSpLocks/>
            <a:endCxn id="58" idx="1"/>
          </p:cNvCxnSpPr>
          <p:nvPr/>
        </p:nvCxnSpPr>
        <p:spPr>
          <a:xfrm flipV="1">
            <a:off x="4037330" y="1740062"/>
            <a:ext cx="1091320" cy="248471"/>
          </a:xfrm>
          <a:prstGeom prst="straightConnector1">
            <a:avLst/>
          </a:prstGeom>
          <a:ln w="19050">
            <a:solidFill>
              <a:srgbClr val="D1942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FEE4957-8A85-4947-9747-02CB729742FA}"/>
              </a:ext>
            </a:extLst>
          </p:cNvPr>
          <p:cNvCxnSpPr>
            <a:cxnSpLocks/>
            <a:endCxn id="134" idx="2"/>
          </p:cNvCxnSpPr>
          <p:nvPr/>
        </p:nvCxnSpPr>
        <p:spPr>
          <a:xfrm flipV="1">
            <a:off x="3364468" y="2954934"/>
            <a:ext cx="926" cy="2652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8FEE4957-8A85-4947-9747-02CB729742FA}"/>
              </a:ext>
            </a:extLst>
          </p:cNvPr>
          <p:cNvCxnSpPr>
            <a:cxnSpLocks/>
          </p:cNvCxnSpPr>
          <p:nvPr/>
        </p:nvCxnSpPr>
        <p:spPr>
          <a:xfrm flipV="1">
            <a:off x="3743010" y="2950706"/>
            <a:ext cx="926" cy="2652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104" y="2627193"/>
            <a:ext cx="214002" cy="2140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6" name="Picture 155"/>
          <p:cNvPicPr>
            <a:picLocks noChangeAspect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186" y="2061837"/>
            <a:ext cx="214002" cy="2140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7" name="Group 176"/>
          <p:cNvGrpSpPr/>
          <p:nvPr/>
        </p:nvGrpSpPr>
        <p:grpSpPr>
          <a:xfrm>
            <a:off x="3751437" y="1414968"/>
            <a:ext cx="219457" cy="242180"/>
            <a:chOff x="3914929" y="4299208"/>
            <a:chExt cx="216865" cy="23617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78" name="Picture 177"/>
            <p:cNvPicPr>
              <a:picLocks noChangeAspect="1"/>
            </p:cNvPicPr>
            <p:nvPr/>
          </p:nvPicPr>
          <p:blipFill>
            <a:blip r:embed="rId9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17781" y="4299208"/>
              <a:ext cx="214013" cy="214013"/>
            </a:xfrm>
            <a:prstGeom prst="rect">
              <a:avLst/>
            </a:prstGeom>
          </p:spPr>
        </p:pic>
        <p:sp>
          <p:nvSpPr>
            <p:cNvPr id="179" name="Arc 178"/>
            <p:cNvSpPr/>
            <p:nvPr/>
          </p:nvSpPr>
          <p:spPr>
            <a:xfrm rot="19824633">
              <a:off x="3918104" y="4370562"/>
              <a:ext cx="94060" cy="64740"/>
            </a:xfrm>
            <a:prstGeom prst="arc">
              <a:avLst/>
            </a:prstGeom>
            <a:ln w="15875">
              <a:solidFill>
                <a:srgbClr val="4C84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Arc 179"/>
            <p:cNvSpPr/>
            <p:nvPr/>
          </p:nvSpPr>
          <p:spPr>
            <a:xfrm rot="19824633">
              <a:off x="4010179" y="4373737"/>
              <a:ext cx="94060" cy="64740"/>
            </a:xfrm>
            <a:prstGeom prst="arc">
              <a:avLst/>
            </a:prstGeom>
            <a:ln w="15875">
              <a:solidFill>
                <a:srgbClr val="4C84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Arc 180"/>
            <p:cNvSpPr/>
            <p:nvPr/>
          </p:nvSpPr>
          <p:spPr>
            <a:xfrm rot="19824633">
              <a:off x="3914929" y="4399137"/>
              <a:ext cx="94060" cy="64740"/>
            </a:xfrm>
            <a:prstGeom prst="arc">
              <a:avLst/>
            </a:prstGeom>
            <a:ln w="15875">
              <a:solidFill>
                <a:srgbClr val="4C84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Arc 181"/>
            <p:cNvSpPr/>
            <p:nvPr/>
          </p:nvSpPr>
          <p:spPr>
            <a:xfrm rot="19824633">
              <a:off x="4007004" y="4402312"/>
              <a:ext cx="94060" cy="64740"/>
            </a:xfrm>
            <a:prstGeom prst="arc">
              <a:avLst/>
            </a:prstGeom>
            <a:ln w="15875">
              <a:solidFill>
                <a:srgbClr val="4C84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Arc 183"/>
            <p:cNvSpPr/>
            <p:nvPr/>
          </p:nvSpPr>
          <p:spPr>
            <a:xfrm rot="19824633">
              <a:off x="3975478" y="4470642"/>
              <a:ext cx="94060" cy="64740"/>
            </a:xfrm>
            <a:prstGeom prst="arc">
              <a:avLst/>
            </a:prstGeom>
            <a:ln w="15875">
              <a:solidFill>
                <a:srgbClr val="4C84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Arc 182"/>
            <p:cNvSpPr/>
            <p:nvPr/>
          </p:nvSpPr>
          <p:spPr>
            <a:xfrm rot="19824633">
              <a:off x="3918104" y="4424537"/>
              <a:ext cx="94060" cy="64740"/>
            </a:xfrm>
            <a:prstGeom prst="arc">
              <a:avLst/>
            </a:prstGeom>
            <a:ln w="15875">
              <a:solidFill>
                <a:srgbClr val="4C84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666CB935-A085-4845-BC44-840E2702D25F}"/>
              </a:ext>
            </a:extLst>
          </p:cNvPr>
          <p:cNvCxnSpPr>
            <a:cxnSpLocks/>
          </p:cNvCxnSpPr>
          <p:nvPr/>
        </p:nvCxnSpPr>
        <p:spPr>
          <a:xfrm>
            <a:off x="3175163" y="1465379"/>
            <a:ext cx="322453" cy="55609"/>
          </a:xfrm>
          <a:prstGeom prst="straightConnector1">
            <a:avLst/>
          </a:prstGeom>
          <a:ln w="19050">
            <a:solidFill>
              <a:srgbClr val="D1942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7" name="Picture 156"/>
          <p:cNvPicPr>
            <a:picLocks noChangeAspect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073" y="1471905"/>
            <a:ext cx="214002" cy="2140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666CB935-A085-4845-BC44-840E2702D25F}"/>
              </a:ext>
            </a:extLst>
          </p:cNvPr>
          <p:cNvCxnSpPr>
            <a:cxnSpLocks/>
            <a:endCxn id="170" idx="3"/>
          </p:cNvCxnSpPr>
          <p:nvPr/>
        </p:nvCxnSpPr>
        <p:spPr>
          <a:xfrm>
            <a:off x="3172746" y="2021456"/>
            <a:ext cx="582148" cy="87652"/>
          </a:xfrm>
          <a:prstGeom prst="straightConnector1">
            <a:avLst/>
          </a:prstGeom>
          <a:ln w="19050">
            <a:solidFill>
              <a:srgbClr val="4C842A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Rounded Rectangle 184"/>
          <p:cNvSpPr/>
          <p:nvPr/>
        </p:nvSpPr>
        <p:spPr>
          <a:xfrm>
            <a:off x="2756197" y="1817541"/>
            <a:ext cx="425319" cy="336689"/>
          </a:xfrm>
          <a:prstGeom prst="roundRect">
            <a:avLst/>
          </a:prstGeom>
          <a:solidFill>
            <a:schemeClr val="bg1"/>
          </a:solidFill>
          <a:ln w="22225">
            <a:solidFill>
              <a:srgbClr val="4C842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Read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Only</a:t>
            </a:r>
          </a:p>
        </p:txBody>
      </p:sp>
      <p:pic>
        <p:nvPicPr>
          <p:cNvPr id="202" name="Picture 201"/>
          <p:cNvPicPr>
            <a:picLocks noChangeAspect="1"/>
          </p:cNvPicPr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321" y="1530679"/>
            <a:ext cx="214002" cy="2140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E6A0AA3-0C29-DD47-8E9D-16E3911D4D49}"/>
              </a:ext>
            </a:extLst>
          </p:cNvPr>
          <p:cNvCxnSpPr>
            <a:cxnSpLocks/>
            <a:endCxn id="58" idx="1"/>
          </p:cNvCxnSpPr>
          <p:nvPr/>
        </p:nvCxnSpPr>
        <p:spPr>
          <a:xfrm flipV="1">
            <a:off x="4054784" y="1740062"/>
            <a:ext cx="1073866" cy="836240"/>
          </a:xfrm>
          <a:prstGeom prst="straightConnector1">
            <a:avLst/>
          </a:prstGeom>
          <a:ln w="19050">
            <a:solidFill>
              <a:srgbClr val="D1942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Arc 142"/>
          <p:cNvSpPr/>
          <p:nvPr/>
        </p:nvSpPr>
        <p:spPr>
          <a:xfrm rot="19824633">
            <a:off x="3846094" y="1549876"/>
            <a:ext cx="95184" cy="66386"/>
          </a:xfrm>
          <a:prstGeom prst="arc">
            <a:avLst/>
          </a:prstGeom>
          <a:ln w="15875">
            <a:solidFill>
              <a:srgbClr val="4C84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4" name="Group 143"/>
          <p:cNvGrpSpPr/>
          <p:nvPr/>
        </p:nvGrpSpPr>
        <p:grpSpPr>
          <a:xfrm>
            <a:off x="3760896" y="2009495"/>
            <a:ext cx="219457" cy="242180"/>
            <a:chOff x="3914929" y="4299208"/>
            <a:chExt cx="216865" cy="23617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45" name="Picture 144"/>
            <p:cNvPicPr>
              <a:picLocks noChangeAspect="1"/>
            </p:cNvPicPr>
            <p:nvPr/>
          </p:nvPicPr>
          <p:blipFill>
            <a:blip r:embed="rId9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17781" y="4299208"/>
              <a:ext cx="214013" cy="214013"/>
            </a:xfrm>
            <a:prstGeom prst="rect">
              <a:avLst/>
            </a:prstGeom>
          </p:spPr>
        </p:pic>
        <p:sp>
          <p:nvSpPr>
            <p:cNvPr id="147" name="Arc 146"/>
            <p:cNvSpPr/>
            <p:nvPr/>
          </p:nvSpPr>
          <p:spPr>
            <a:xfrm rot="19824633">
              <a:off x="3918104" y="4370562"/>
              <a:ext cx="94060" cy="64740"/>
            </a:xfrm>
            <a:prstGeom prst="arc">
              <a:avLst/>
            </a:prstGeom>
            <a:ln w="15875">
              <a:solidFill>
                <a:srgbClr val="4C84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Arc 147"/>
            <p:cNvSpPr/>
            <p:nvPr/>
          </p:nvSpPr>
          <p:spPr>
            <a:xfrm rot="19824633">
              <a:off x="4010179" y="4373737"/>
              <a:ext cx="94060" cy="64740"/>
            </a:xfrm>
            <a:prstGeom prst="arc">
              <a:avLst/>
            </a:prstGeom>
            <a:ln w="15875">
              <a:solidFill>
                <a:srgbClr val="4C84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Arc 148"/>
            <p:cNvSpPr/>
            <p:nvPr/>
          </p:nvSpPr>
          <p:spPr>
            <a:xfrm rot="19824633">
              <a:off x="3914929" y="4399137"/>
              <a:ext cx="94060" cy="64740"/>
            </a:xfrm>
            <a:prstGeom prst="arc">
              <a:avLst/>
            </a:prstGeom>
            <a:ln w="15875">
              <a:solidFill>
                <a:srgbClr val="4C84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Arc 149"/>
            <p:cNvSpPr/>
            <p:nvPr/>
          </p:nvSpPr>
          <p:spPr>
            <a:xfrm rot="19824633">
              <a:off x="4007004" y="4402312"/>
              <a:ext cx="94060" cy="64740"/>
            </a:xfrm>
            <a:prstGeom prst="arc">
              <a:avLst/>
            </a:prstGeom>
            <a:ln w="15875">
              <a:solidFill>
                <a:srgbClr val="4C84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Arc 151"/>
            <p:cNvSpPr/>
            <p:nvPr/>
          </p:nvSpPr>
          <p:spPr>
            <a:xfrm rot="19824633">
              <a:off x="3975478" y="4470642"/>
              <a:ext cx="94060" cy="64740"/>
            </a:xfrm>
            <a:prstGeom prst="arc">
              <a:avLst/>
            </a:prstGeom>
            <a:ln w="15875">
              <a:solidFill>
                <a:srgbClr val="4C84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Arc 152"/>
            <p:cNvSpPr/>
            <p:nvPr/>
          </p:nvSpPr>
          <p:spPr>
            <a:xfrm rot="19824633">
              <a:off x="3918104" y="4424537"/>
              <a:ext cx="94060" cy="64740"/>
            </a:xfrm>
            <a:prstGeom prst="arc">
              <a:avLst/>
            </a:prstGeom>
            <a:ln w="15875">
              <a:solidFill>
                <a:srgbClr val="4C84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3757929" y="2599015"/>
            <a:ext cx="219457" cy="242180"/>
            <a:chOff x="3914929" y="4299208"/>
            <a:chExt cx="216865" cy="23617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58" name="Picture 157"/>
            <p:cNvPicPr>
              <a:picLocks noChangeAspect="1"/>
            </p:cNvPicPr>
            <p:nvPr/>
          </p:nvPicPr>
          <p:blipFill>
            <a:blip r:embed="rId9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17781" y="4299208"/>
              <a:ext cx="214013" cy="214013"/>
            </a:xfrm>
            <a:prstGeom prst="rect">
              <a:avLst/>
            </a:prstGeom>
          </p:spPr>
        </p:pic>
        <p:sp>
          <p:nvSpPr>
            <p:cNvPr id="159" name="Arc 158"/>
            <p:cNvSpPr/>
            <p:nvPr/>
          </p:nvSpPr>
          <p:spPr>
            <a:xfrm rot="19824633">
              <a:off x="3918104" y="4370562"/>
              <a:ext cx="94060" cy="64740"/>
            </a:xfrm>
            <a:prstGeom prst="arc">
              <a:avLst/>
            </a:prstGeom>
            <a:ln w="15875">
              <a:solidFill>
                <a:srgbClr val="4C84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Arc 159"/>
            <p:cNvSpPr/>
            <p:nvPr/>
          </p:nvSpPr>
          <p:spPr>
            <a:xfrm rot="19824633">
              <a:off x="4010179" y="4373737"/>
              <a:ext cx="94060" cy="64740"/>
            </a:xfrm>
            <a:prstGeom prst="arc">
              <a:avLst/>
            </a:prstGeom>
            <a:ln w="15875">
              <a:solidFill>
                <a:srgbClr val="4C84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Arc 160"/>
            <p:cNvSpPr/>
            <p:nvPr/>
          </p:nvSpPr>
          <p:spPr>
            <a:xfrm rot="19824633">
              <a:off x="3914929" y="4399137"/>
              <a:ext cx="94060" cy="64740"/>
            </a:xfrm>
            <a:prstGeom prst="arc">
              <a:avLst/>
            </a:prstGeom>
            <a:ln w="15875">
              <a:solidFill>
                <a:srgbClr val="4C84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Arc 161"/>
            <p:cNvSpPr/>
            <p:nvPr/>
          </p:nvSpPr>
          <p:spPr>
            <a:xfrm rot="19824633">
              <a:off x="4007004" y="4402312"/>
              <a:ext cx="94060" cy="64740"/>
            </a:xfrm>
            <a:prstGeom prst="arc">
              <a:avLst/>
            </a:prstGeom>
            <a:ln w="15875">
              <a:solidFill>
                <a:srgbClr val="4C84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Arc 167"/>
            <p:cNvSpPr/>
            <p:nvPr/>
          </p:nvSpPr>
          <p:spPr>
            <a:xfrm rot="19824633">
              <a:off x="3975478" y="4470642"/>
              <a:ext cx="94060" cy="64740"/>
            </a:xfrm>
            <a:prstGeom prst="arc">
              <a:avLst/>
            </a:prstGeom>
            <a:ln w="15875">
              <a:solidFill>
                <a:srgbClr val="4C84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Arc 186"/>
            <p:cNvSpPr/>
            <p:nvPr/>
          </p:nvSpPr>
          <p:spPr>
            <a:xfrm rot="19824633">
              <a:off x="3918104" y="4424537"/>
              <a:ext cx="94060" cy="64740"/>
            </a:xfrm>
            <a:prstGeom prst="arc">
              <a:avLst/>
            </a:prstGeom>
            <a:ln w="15875">
              <a:solidFill>
                <a:srgbClr val="4C84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6206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30" b="10741"/>
          <a:stretch/>
        </p:blipFill>
        <p:spPr>
          <a:xfrm>
            <a:off x="3378201" y="4777071"/>
            <a:ext cx="5367867" cy="2638143"/>
          </a:xfrm>
          <a:prstGeom prst="roundRect">
            <a:avLst>
              <a:gd name="adj" fmla="val 12597"/>
            </a:avLst>
          </a:prstGeom>
          <a:ln w="25400">
            <a:solidFill>
              <a:schemeClr val="tx1"/>
            </a:solidFill>
          </a:ln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A14227F-3A15-7545-B806-867AAF48023D}"/>
              </a:ext>
            </a:extLst>
          </p:cNvPr>
          <p:cNvSpPr/>
          <p:nvPr/>
        </p:nvSpPr>
        <p:spPr>
          <a:xfrm>
            <a:off x="8115504" y="6110967"/>
            <a:ext cx="630562" cy="239124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Antenna</a:t>
            </a:r>
          </a:p>
        </p:txBody>
      </p:sp>
      <p:cxnSp>
        <p:nvCxnSpPr>
          <p:cNvPr id="5" name="Straight Arrow Connector 4"/>
          <p:cNvCxnSpPr>
            <a:cxnSpLocks/>
          </p:cNvCxnSpPr>
          <p:nvPr/>
        </p:nvCxnSpPr>
        <p:spPr>
          <a:xfrm>
            <a:off x="8430787" y="6350091"/>
            <a:ext cx="186693" cy="441762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cxnSpLocks/>
          </p:cNvCxnSpPr>
          <p:nvPr/>
        </p:nvCxnSpPr>
        <p:spPr>
          <a:xfrm flipH="1" flipV="1">
            <a:off x="7794145" y="6919930"/>
            <a:ext cx="297858" cy="30366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A14227F-3A15-7545-B806-867AAF48023D}"/>
              </a:ext>
            </a:extLst>
          </p:cNvPr>
          <p:cNvSpPr/>
          <p:nvPr/>
        </p:nvSpPr>
        <p:spPr>
          <a:xfrm>
            <a:off x="7566529" y="7223600"/>
            <a:ext cx="1050951" cy="351461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Energy storage capacitors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14227F-3A15-7545-B806-867AAF48023D}"/>
              </a:ext>
            </a:extLst>
          </p:cNvPr>
          <p:cNvSpPr/>
          <p:nvPr/>
        </p:nvSpPr>
        <p:spPr>
          <a:xfrm>
            <a:off x="7118647" y="5727853"/>
            <a:ext cx="772859" cy="383114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Powercast</a:t>
            </a:r>
            <a:br>
              <a:rPr lang="en-US" sz="11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</a:br>
            <a:r>
              <a:rPr lang="en-US" sz="11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Harvester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7505075" y="6110967"/>
            <a:ext cx="0" cy="372362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A14227F-3A15-7545-B806-867AAF48023D}"/>
              </a:ext>
            </a:extLst>
          </p:cNvPr>
          <p:cNvSpPr/>
          <p:nvPr/>
        </p:nvSpPr>
        <p:spPr>
          <a:xfrm>
            <a:off x="2936818" y="5167682"/>
            <a:ext cx="1137371" cy="450071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MSP430 Application MCU</a:t>
            </a:r>
          </a:p>
        </p:txBody>
      </p:sp>
      <p:cxnSp>
        <p:nvCxnSpPr>
          <p:cNvPr id="15" name="Straight Arrow Connector 14"/>
          <p:cNvCxnSpPr>
            <a:cxnSpLocks/>
            <a:stCxn id="14" idx="3"/>
          </p:cNvCxnSpPr>
          <p:nvPr/>
        </p:nvCxnSpPr>
        <p:spPr>
          <a:xfrm>
            <a:off x="4074189" y="5392716"/>
            <a:ext cx="345413" cy="259506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A14227F-3A15-7545-B806-867AAF48023D}"/>
              </a:ext>
            </a:extLst>
          </p:cNvPr>
          <p:cNvSpPr/>
          <p:nvPr/>
        </p:nvSpPr>
        <p:spPr>
          <a:xfrm>
            <a:off x="3494444" y="6844298"/>
            <a:ext cx="1213025" cy="379301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MSP430 Measurement MCU</a:t>
            </a:r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 flipV="1">
            <a:off x="4320617" y="6505881"/>
            <a:ext cx="269634" cy="338416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A14227F-3A15-7545-B806-867AAF48023D}"/>
              </a:ext>
            </a:extLst>
          </p:cNvPr>
          <p:cNvSpPr/>
          <p:nvPr/>
        </p:nvSpPr>
        <p:spPr>
          <a:xfrm>
            <a:off x="5972549" y="6863363"/>
            <a:ext cx="939917" cy="292974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Level Shifter</a:t>
            </a:r>
          </a:p>
        </p:txBody>
      </p:sp>
      <p:cxnSp>
        <p:nvCxnSpPr>
          <p:cNvPr id="21" name="Straight Arrow Connector 20"/>
          <p:cNvCxnSpPr>
            <a:cxnSpLocks/>
            <a:stCxn id="20" idx="0"/>
          </p:cNvCxnSpPr>
          <p:nvPr/>
        </p:nvCxnSpPr>
        <p:spPr>
          <a:xfrm flipH="1" flipV="1">
            <a:off x="5867402" y="6511157"/>
            <a:ext cx="575104" cy="352206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A14227F-3A15-7545-B806-867AAF48023D}"/>
              </a:ext>
            </a:extLst>
          </p:cNvPr>
          <p:cNvSpPr/>
          <p:nvPr/>
        </p:nvSpPr>
        <p:spPr>
          <a:xfrm>
            <a:off x="6754134" y="5010730"/>
            <a:ext cx="812394" cy="450071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Relay &amp; Regulator</a:t>
            </a:r>
          </a:p>
        </p:txBody>
      </p:sp>
      <p:cxnSp>
        <p:nvCxnSpPr>
          <p:cNvPr id="25" name="Straight Arrow Connector 24"/>
          <p:cNvCxnSpPr>
            <a:cxnSpLocks/>
            <a:stCxn id="24" idx="1"/>
          </p:cNvCxnSpPr>
          <p:nvPr/>
        </p:nvCxnSpPr>
        <p:spPr>
          <a:xfrm flipH="1">
            <a:off x="6245672" y="5235764"/>
            <a:ext cx="508462" cy="307220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24" idx="2"/>
          </p:cNvCxnSpPr>
          <p:nvPr/>
        </p:nvCxnSpPr>
        <p:spPr>
          <a:xfrm flipH="1">
            <a:off x="6462535" y="5460799"/>
            <a:ext cx="697796" cy="452884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A14227F-3A15-7545-B806-867AAF48023D}"/>
              </a:ext>
            </a:extLst>
          </p:cNvPr>
          <p:cNvSpPr/>
          <p:nvPr/>
        </p:nvSpPr>
        <p:spPr>
          <a:xfrm>
            <a:off x="2894372" y="6166393"/>
            <a:ext cx="1168756" cy="316936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Programming FET</a:t>
            </a:r>
          </a:p>
        </p:txBody>
      </p:sp>
      <p:cxnSp>
        <p:nvCxnSpPr>
          <p:cNvPr id="30" name="Straight Arrow Connector 29"/>
          <p:cNvCxnSpPr>
            <a:cxnSpLocks/>
            <a:stCxn id="29" idx="0"/>
          </p:cNvCxnSpPr>
          <p:nvPr/>
        </p:nvCxnSpPr>
        <p:spPr>
          <a:xfrm flipV="1">
            <a:off x="3478752" y="5805426"/>
            <a:ext cx="187317" cy="360969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A14227F-3A15-7545-B806-867AAF48023D}"/>
              </a:ext>
            </a:extLst>
          </p:cNvPr>
          <p:cNvSpPr/>
          <p:nvPr/>
        </p:nvSpPr>
        <p:spPr>
          <a:xfrm rot="1085192">
            <a:off x="5046859" y="4875966"/>
            <a:ext cx="614602" cy="25595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 dirty="0">
                <a:solidFill>
                  <a:schemeClr val="accent2"/>
                </a:solidFill>
                <a:latin typeface="Helvetica" charset="0"/>
                <a:ea typeface="Helvetica" charset="0"/>
                <a:cs typeface="Helvetica" charset="0"/>
              </a:rPr>
              <a:t>TAILS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A14227F-3A15-7545-B806-867AAF48023D}"/>
              </a:ext>
            </a:extLst>
          </p:cNvPr>
          <p:cNvSpPr/>
          <p:nvPr/>
        </p:nvSpPr>
        <p:spPr>
          <a:xfrm rot="20420442">
            <a:off x="4139403" y="4885090"/>
            <a:ext cx="686493" cy="25595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Helvetica" charset="0"/>
                <a:ea typeface="Helvetica" charset="0"/>
                <a:cs typeface="Helvetica" charset="0"/>
              </a:rPr>
              <a:t>SONIC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663" y="5022313"/>
            <a:ext cx="421814" cy="470065"/>
          </a:xfrm>
          <a:prstGeom prst="rect">
            <a:avLst/>
          </a:prstGeom>
          <a:effectLst/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99" y="5029977"/>
            <a:ext cx="378978" cy="46240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77139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1259253" y="928885"/>
            <a:ext cx="3539821" cy="4113714"/>
            <a:chOff x="1572786" y="996823"/>
            <a:chExt cx="4719761" cy="5484952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6A70965-9D92-B740-B1D5-5C6E65078E0F}"/>
                </a:ext>
              </a:extLst>
            </p:cNvPr>
            <p:cNvSpPr/>
            <p:nvPr/>
          </p:nvSpPr>
          <p:spPr>
            <a:xfrm>
              <a:off x="2709358" y="1594446"/>
              <a:ext cx="2303123" cy="134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7C869B5-9E85-A948-8037-1DDF14D3B5FB}"/>
                </a:ext>
              </a:extLst>
            </p:cNvPr>
            <p:cNvSpPr txBox="1"/>
            <p:nvPr/>
          </p:nvSpPr>
          <p:spPr>
            <a:xfrm rot="16200000">
              <a:off x="3584083" y="4006908"/>
              <a:ext cx="585216" cy="369332"/>
            </a:xfrm>
            <a:prstGeom prst="rect">
              <a:avLst/>
            </a:prstGeom>
            <a:noFill/>
          </p:spPr>
          <p:txBody>
            <a:bodyPr wrap="square" lIns="0" tIns="0" rIns="0" bIns="91440" rtlCol="0">
              <a:spAutoFit/>
            </a:bodyPr>
            <a:lstStyle/>
            <a:p>
              <a:pPr algn="ctr"/>
              <a:r>
                <a:rPr lang="mr-IN" b="1" dirty="0"/>
                <a:t>…</a:t>
              </a:r>
              <a:endParaRPr lang="en-US" b="1" dirty="0"/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EE935EF9-6FB3-224E-889F-EB66643D9C23}"/>
                </a:ext>
              </a:extLst>
            </p:cNvPr>
            <p:cNvSpPr/>
            <p:nvPr/>
          </p:nvSpPr>
          <p:spPr>
            <a:xfrm>
              <a:off x="3190855" y="4983518"/>
              <a:ext cx="456721" cy="416778"/>
            </a:xfrm>
            <a:prstGeom prst="roundRect">
              <a:avLst>
                <a:gd name="adj" fmla="val 22389"/>
              </a:avLst>
            </a:prstGeom>
            <a:solidFill>
              <a:schemeClr val="accent1">
                <a:alpha val="26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DA980D1C-E1B7-E145-B774-BC005089258D}"/>
                </a:ext>
              </a:extLst>
            </p:cNvPr>
            <p:cNvSpPr/>
            <p:nvPr/>
          </p:nvSpPr>
          <p:spPr>
            <a:xfrm>
              <a:off x="4084309" y="4987276"/>
              <a:ext cx="456721" cy="416778"/>
            </a:xfrm>
            <a:prstGeom prst="roundRect">
              <a:avLst>
                <a:gd name="adj" fmla="val 22389"/>
              </a:avLst>
            </a:prstGeom>
            <a:pattFill prst="wdUpDiag">
              <a:fgClr>
                <a:schemeClr val="accent1"/>
              </a:fgClr>
              <a:bgClr>
                <a:schemeClr val="bg2"/>
              </a:bgClr>
            </a:patt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3219064" y="5656489"/>
              <a:ext cx="456721" cy="416778"/>
              <a:chOff x="3273004" y="5227815"/>
              <a:chExt cx="456721" cy="416778"/>
            </a:xfrm>
          </p:grpSpPr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F0D3C6AF-2502-644F-BCD4-C33906BF9D1A}"/>
                  </a:ext>
                </a:extLst>
              </p:cNvPr>
              <p:cNvSpPr/>
              <p:nvPr/>
            </p:nvSpPr>
            <p:spPr>
              <a:xfrm>
                <a:off x="3273004" y="5227815"/>
                <a:ext cx="456721" cy="416778"/>
              </a:xfrm>
              <a:prstGeom prst="roundRect">
                <a:avLst>
                  <a:gd name="adj" fmla="val 22389"/>
                </a:avLst>
              </a:prstGeom>
              <a:pattFill prst="lgGrid">
                <a:fgClr>
                  <a:schemeClr val="accent1"/>
                </a:fgClr>
                <a:bgClr>
                  <a:schemeClr val="bg1"/>
                </a:bgClr>
              </a:patt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447EB8E-DBFD-5644-8601-A986F7214E1A}"/>
                  </a:ext>
                </a:extLst>
              </p:cNvPr>
              <p:cNvSpPr/>
              <p:nvPr/>
            </p:nvSpPr>
            <p:spPr>
              <a:xfrm>
                <a:off x="3559340" y="5376768"/>
                <a:ext cx="118872" cy="1188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E80AECEE-E8F0-6646-9083-6B3E5D3A2992}"/>
                </a:ext>
              </a:extLst>
            </p:cNvPr>
            <p:cNvSpPr/>
            <p:nvPr/>
          </p:nvSpPr>
          <p:spPr>
            <a:xfrm>
              <a:off x="2715714" y="1372084"/>
              <a:ext cx="2296767" cy="3048718"/>
            </a:xfrm>
            <a:prstGeom prst="roundRect">
              <a:avLst>
                <a:gd name="adj" fmla="val 6185"/>
              </a:avLst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9463F3D4-38FB-AD43-914E-91A700C466E1}"/>
                </a:ext>
              </a:extLst>
            </p:cNvPr>
            <p:cNvSpPr/>
            <p:nvPr/>
          </p:nvSpPr>
          <p:spPr>
            <a:xfrm>
              <a:off x="2721802" y="1362765"/>
              <a:ext cx="2290679" cy="317996"/>
            </a:xfrm>
            <a:prstGeom prst="roundRect">
              <a:avLst>
                <a:gd name="adj" fmla="val 48265"/>
              </a:avLst>
            </a:prstGeom>
            <a:solidFill>
              <a:schemeClr val="accent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err="1"/>
                <a:t>Task_Convolve</a:t>
              </a:r>
              <a:endParaRPr lang="en-US" sz="1400" b="1" dirty="0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E5A7145-3E47-CE4F-9C74-4E2F59F5665B}"/>
                </a:ext>
              </a:extLst>
            </p:cNvPr>
            <p:cNvGrpSpPr/>
            <p:nvPr/>
          </p:nvGrpSpPr>
          <p:grpSpPr>
            <a:xfrm>
              <a:off x="5254134" y="1859001"/>
              <a:ext cx="718425" cy="897503"/>
              <a:chOff x="5209194" y="1092099"/>
              <a:chExt cx="718425" cy="897503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EE6E2E9-5B92-4A42-8621-13C5CB7C3A70}"/>
                  </a:ext>
                </a:extLst>
              </p:cNvPr>
              <p:cNvSpPr/>
              <p:nvPr/>
            </p:nvSpPr>
            <p:spPr>
              <a:xfrm>
                <a:off x="5350824" y="1092099"/>
                <a:ext cx="433315" cy="89750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800" b="1" dirty="0">
                    <a:latin typeface="Helvetica" charset="0"/>
                    <a:ea typeface="Helvetica" charset="0"/>
                    <a:cs typeface="Helvetica" charset="0"/>
                  </a:rPr>
                  <a:t>FRAM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BDB71B3-F45A-7F47-BF5A-79D398723CE6}"/>
                  </a:ext>
                </a:extLst>
              </p:cNvPr>
              <p:cNvSpPr/>
              <p:nvPr/>
            </p:nvSpPr>
            <p:spPr>
              <a:xfrm>
                <a:off x="5209194" y="1180214"/>
                <a:ext cx="195894" cy="9569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900" b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798E189-2AA8-DD46-980F-FEA58DE9DDDE}"/>
                  </a:ext>
                </a:extLst>
              </p:cNvPr>
              <p:cNvSpPr/>
              <p:nvPr/>
            </p:nvSpPr>
            <p:spPr>
              <a:xfrm>
                <a:off x="5209194" y="1345565"/>
                <a:ext cx="195894" cy="9569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900" b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42E9884E-6F9C-DE46-B9B2-2694196948E1}"/>
                  </a:ext>
                </a:extLst>
              </p:cNvPr>
              <p:cNvSpPr/>
              <p:nvPr/>
            </p:nvSpPr>
            <p:spPr>
              <a:xfrm>
                <a:off x="5209194" y="1663443"/>
                <a:ext cx="195894" cy="9569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900" b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DD0CDB6-9F29-DC49-99DE-0D043B49F18B}"/>
                  </a:ext>
                </a:extLst>
              </p:cNvPr>
              <p:cNvSpPr/>
              <p:nvPr/>
            </p:nvSpPr>
            <p:spPr>
              <a:xfrm>
                <a:off x="5209194" y="1821706"/>
                <a:ext cx="195894" cy="9569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900" b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C1936B9-14FC-8D46-8391-F084D10C25B7}"/>
                  </a:ext>
                </a:extLst>
              </p:cNvPr>
              <p:cNvSpPr/>
              <p:nvPr/>
            </p:nvSpPr>
            <p:spPr>
              <a:xfrm>
                <a:off x="5731725" y="1176671"/>
                <a:ext cx="195894" cy="9569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900" b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C7497E1F-4C91-A14B-890A-8F74FB59FE2E}"/>
                  </a:ext>
                </a:extLst>
              </p:cNvPr>
              <p:cNvSpPr/>
              <p:nvPr/>
            </p:nvSpPr>
            <p:spPr>
              <a:xfrm>
                <a:off x="5731725" y="1342022"/>
                <a:ext cx="195894" cy="9569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900" b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382A7270-E220-B247-944D-1505896B1434}"/>
                  </a:ext>
                </a:extLst>
              </p:cNvPr>
              <p:cNvSpPr/>
              <p:nvPr/>
            </p:nvSpPr>
            <p:spPr>
              <a:xfrm>
                <a:off x="5731725" y="1659900"/>
                <a:ext cx="195894" cy="9569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900" b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1283EB0C-E093-8141-B756-871535F86F10}"/>
                  </a:ext>
                </a:extLst>
              </p:cNvPr>
              <p:cNvSpPr/>
              <p:nvPr/>
            </p:nvSpPr>
            <p:spPr>
              <a:xfrm>
                <a:off x="5731725" y="1818163"/>
                <a:ext cx="195894" cy="9569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900" b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p:grp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6A70965-9D92-B740-B1D5-5C6E65078E0F}"/>
                </a:ext>
              </a:extLst>
            </p:cNvPr>
            <p:cNvSpPr/>
            <p:nvPr/>
          </p:nvSpPr>
          <p:spPr>
            <a:xfrm>
              <a:off x="2919841" y="4811160"/>
              <a:ext cx="1894611" cy="134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E80AECEE-E8F0-6646-9083-6B3E5D3A2992}"/>
                </a:ext>
              </a:extLst>
            </p:cNvPr>
            <p:cNvSpPr/>
            <p:nvPr/>
          </p:nvSpPr>
          <p:spPr>
            <a:xfrm>
              <a:off x="2925068" y="4588800"/>
              <a:ext cx="1889382" cy="1862111"/>
            </a:xfrm>
            <a:prstGeom prst="roundRect">
              <a:avLst>
                <a:gd name="adj" fmla="val 6185"/>
              </a:avLst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9463F3D4-38FB-AD43-914E-91A700C466E1}"/>
                </a:ext>
              </a:extLst>
            </p:cNvPr>
            <p:cNvSpPr/>
            <p:nvPr/>
          </p:nvSpPr>
          <p:spPr>
            <a:xfrm>
              <a:off x="2930076" y="4579479"/>
              <a:ext cx="1884374" cy="317996"/>
            </a:xfrm>
            <a:prstGeom prst="roundRect">
              <a:avLst>
                <a:gd name="adj" fmla="val 48265"/>
              </a:avLst>
            </a:prstGeom>
            <a:solidFill>
              <a:schemeClr val="accent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err="1"/>
                <a:t>Task_Get_Next_Filter</a:t>
              </a:r>
              <a:endParaRPr lang="en-US" sz="1000" b="1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967263" y="5361112"/>
              <a:ext cx="1757320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latin typeface="Helvetica" charset="0"/>
                  <a:ea typeface="Helvetica" charset="0"/>
                  <a:cs typeface="Helvetica" charset="0"/>
                </a:rPr>
                <a:t>Swap Double Buffer</a:t>
              </a: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3732109" y="5124640"/>
              <a:ext cx="291144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H="1">
              <a:off x="3700351" y="5255845"/>
              <a:ext cx="291144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rot="5400000" flipH="1">
              <a:off x="3419262" y="6069886"/>
              <a:ext cx="291144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/>
            <p:cNvGrpSpPr/>
            <p:nvPr/>
          </p:nvGrpSpPr>
          <p:grpSpPr>
            <a:xfrm>
              <a:off x="4066175" y="5658088"/>
              <a:ext cx="456721" cy="416778"/>
              <a:chOff x="3273004" y="5227815"/>
              <a:chExt cx="456721" cy="416778"/>
            </a:xfrm>
          </p:grpSpPr>
          <p:sp>
            <p:nvSpPr>
              <p:cNvPr id="80" name="Rounded Rectangle 79">
                <a:extLst>
                  <a:ext uri="{FF2B5EF4-FFF2-40B4-BE49-F238E27FC236}">
                    <a16:creationId xmlns:a16="http://schemas.microsoft.com/office/drawing/2014/main" id="{F0D3C6AF-2502-644F-BCD4-C33906BF9D1A}"/>
                  </a:ext>
                </a:extLst>
              </p:cNvPr>
              <p:cNvSpPr/>
              <p:nvPr/>
            </p:nvSpPr>
            <p:spPr>
              <a:xfrm>
                <a:off x="3273004" y="5227815"/>
                <a:ext cx="456721" cy="416778"/>
              </a:xfrm>
              <a:prstGeom prst="roundRect">
                <a:avLst>
                  <a:gd name="adj" fmla="val 22389"/>
                </a:avLst>
              </a:prstGeom>
              <a:pattFill prst="lgGrid">
                <a:fgClr>
                  <a:schemeClr val="accent1"/>
                </a:fgClr>
                <a:bgClr>
                  <a:schemeClr val="bg1"/>
                </a:bgClr>
              </a:patt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E447EB8E-DBFD-5644-8601-A986F7214E1A}"/>
                  </a:ext>
                </a:extLst>
              </p:cNvPr>
              <p:cNvSpPr/>
              <p:nvPr/>
            </p:nvSpPr>
            <p:spPr>
              <a:xfrm>
                <a:off x="3351523" y="5468804"/>
                <a:ext cx="118872" cy="1188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2" name="Straight Arrow Connector 81"/>
            <p:cNvCxnSpPr/>
            <p:nvPr/>
          </p:nvCxnSpPr>
          <p:spPr>
            <a:xfrm flipV="1">
              <a:off x="4205184" y="6013211"/>
              <a:ext cx="0" cy="19722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>
              <a:off x="3743194" y="5873171"/>
              <a:ext cx="291144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3136209" y="6153480"/>
              <a:ext cx="1505113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latin typeface="Helvetica" charset="0"/>
                  <a:ea typeface="Helvetica" charset="0"/>
                  <a:cs typeface="Helvetica" charset="0"/>
                </a:rPr>
                <a:t>Next Filter Value</a:t>
              </a: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AC2E57D-F2C4-2142-A84A-9E523ACBA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3851" y="1754671"/>
              <a:ext cx="4985" cy="442490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C4730BF-2459-0646-924C-0B0C7A1C0771}"/>
                </a:ext>
              </a:extLst>
            </p:cNvPr>
            <p:cNvCxnSpPr>
              <a:cxnSpLocks/>
            </p:cNvCxnSpPr>
            <p:nvPr/>
          </p:nvCxnSpPr>
          <p:spPr>
            <a:xfrm>
              <a:off x="2508836" y="6161912"/>
              <a:ext cx="42124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723501D4-809F-7844-945A-5D634E44E7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03851" y="1771521"/>
              <a:ext cx="201061" cy="0"/>
            </a:xfrm>
            <a:prstGeom prst="line">
              <a:avLst/>
            </a:prstGeom>
            <a:ln w="38100">
              <a:solidFill>
                <a:schemeClr val="accent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8FEE4957-8A85-4947-9747-02CB729742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2706" y="4335809"/>
              <a:ext cx="935970" cy="4428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8FEE4957-8A85-4947-9747-02CB729742FA}"/>
                </a:ext>
              </a:extLst>
            </p:cNvPr>
            <p:cNvCxnSpPr>
              <a:cxnSpLocks/>
              <a:endCxn id="57" idx="2"/>
            </p:cNvCxnSpPr>
            <p:nvPr/>
          </p:nvCxnSpPr>
          <p:spPr>
            <a:xfrm flipV="1">
              <a:off x="2701078" y="4348034"/>
              <a:ext cx="374252" cy="386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ounded Rectangle 93"/>
            <p:cNvSpPr/>
            <p:nvPr/>
          </p:nvSpPr>
          <p:spPr>
            <a:xfrm>
              <a:off x="1572786" y="4397015"/>
              <a:ext cx="1280032" cy="1003283"/>
            </a:xfrm>
            <a:prstGeom prst="roundRect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Loop-Ordered Buffering: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Idempotent</a:t>
              </a:r>
            </a:p>
          </p:txBody>
        </p:sp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56FF325A-43CA-46C5-8AC7-2001EC736F51}"/>
                </a:ext>
              </a:extLst>
            </p:cNvPr>
            <p:cNvGrpSpPr/>
            <p:nvPr/>
          </p:nvGrpSpPr>
          <p:grpSpPr>
            <a:xfrm>
              <a:off x="3278179" y="996823"/>
              <a:ext cx="1165479" cy="399644"/>
              <a:chOff x="5176335" y="1491349"/>
              <a:chExt cx="819118" cy="255953"/>
            </a:xfrm>
          </p:grpSpPr>
          <p:sp>
            <p:nvSpPr>
              <p:cNvPr id="280" name="Rounded Rectangle 35">
                <a:extLst>
                  <a:ext uri="{FF2B5EF4-FFF2-40B4-BE49-F238E27FC236}">
                    <a16:creationId xmlns:a16="http://schemas.microsoft.com/office/drawing/2014/main" id="{B1EFB366-2873-45BA-BB3F-8ACBF0C2057C}"/>
                  </a:ext>
                </a:extLst>
              </p:cNvPr>
              <p:cNvSpPr/>
              <p:nvPr/>
            </p:nvSpPr>
            <p:spPr>
              <a:xfrm>
                <a:off x="5308960" y="1491349"/>
                <a:ext cx="686493" cy="255953"/>
              </a:xfrm>
              <a:prstGeom prst="roundRect">
                <a:avLst/>
              </a:prstGeom>
              <a:noFill/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600" b="1" dirty="0">
                    <a:solidFill>
                      <a:schemeClr val="accent1"/>
                    </a:solidFill>
                    <a:latin typeface="Helvetica" charset="0"/>
                    <a:ea typeface="Helvetica" charset="0"/>
                    <a:cs typeface="Helvetica" charset="0"/>
                  </a:rPr>
                  <a:t>SONIC</a:t>
                </a:r>
              </a:p>
            </p:txBody>
          </p:sp>
          <p:pic>
            <p:nvPicPr>
              <p:cNvPr id="281" name="Picture 280">
                <a:extLst>
                  <a:ext uri="{FF2B5EF4-FFF2-40B4-BE49-F238E27FC236}">
                    <a16:creationId xmlns:a16="http://schemas.microsoft.com/office/drawing/2014/main" id="{7CBC7078-31ED-48DD-A347-F8681EC777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76335" y="1506074"/>
                <a:ext cx="166370" cy="203200"/>
              </a:xfrm>
              <a:prstGeom prst="rect">
                <a:avLst/>
              </a:prstGeom>
            </p:spPr>
          </p:pic>
        </p:grpSp>
        <p:grpSp>
          <p:nvGrpSpPr>
            <p:cNvPr id="53" name="Group 52"/>
            <p:cNvGrpSpPr/>
            <p:nvPr/>
          </p:nvGrpSpPr>
          <p:grpSpPr>
            <a:xfrm>
              <a:off x="2818489" y="1728990"/>
              <a:ext cx="2060236" cy="755082"/>
              <a:chOff x="2863129" y="1705582"/>
              <a:chExt cx="2060236" cy="755082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FABD9A8A-E8E2-5E44-BB24-0F6947011DE3}"/>
                  </a:ext>
                </a:extLst>
              </p:cNvPr>
              <p:cNvGrpSpPr/>
              <p:nvPr/>
            </p:nvGrpSpPr>
            <p:grpSpPr>
              <a:xfrm>
                <a:off x="2863129" y="1705582"/>
                <a:ext cx="2060236" cy="755082"/>
                <a:chOff x="2882730" y="1862236"/>
                <a:chExt cx="2060236" cy="755082"/>
              </a:xfrm>
            </p:grpSpPr>
            <p:sp>
              <p:nvSpPr>
                <p:cNvPr id="26" name="Rounded Rectangle 25">
                  <a:extLst>
                    <a:ext uri="{FF2B5EF4-FFF2-40B4-BE49-F238E27FC236}">
                      <a16:creationId xmlns:a16="http://schemas.microsoft.com/office/drawing/2014/main" id="{B8EE7624-D3AA-0043-AAC1-9472A4B9E816}"/>
                    </a:ext>
                  </a:extLst>
                </p:cNvPr>
                <p:cNvSpPr/>
                <p:nvPr/>
              </p:nvSpPr>
              <p:spPr>
                <a:xfrm>
                  <a:off x="2898918" y="1927467"/>
                  <a:ext cx="2044048" cy="689851"/>
                </a:xfrm>
                <a:prstGeom prst="roundRect">
                  <a:avLst>
                    <a:gd name="adj" fmla="val 6185"/>
                  </a:avLst>
                </a:prstGeom>
                <a:solidFill>
                  <a:schemeClr val="bg1"/>
                </a:solidFill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ounded Rectangle 26">
                  <a:extLst>
                    <a:ext uri="{FF2B5EF4-FFF2-40B4-BE49-F238E27FC236}">
                      <a16:creationId xmlns:a16="http://schemas.microsoft.com/office/drawing/2014/main" id="{1A6A875E-0FEA-CB45-9B6E-94F14DA02754}"/>
                    </a:ext>
                  </a:extLst>
                </p:cNvPr>
                <p:cNvSpPr/>
                <p:nvPr/>
              </p:nvSpPr>
              <p:spPr>
                <a:xfrm>
                  <a:off x="2963153" y="2168860"/>
                  <a:ext cx="365760" cy="365760"/>
                </a:xfrm>
                <a:prstGeom prst="roundRect">
                  <a:avLst>
                    <a:gd name="adj" fmla="val 22389"/>
                  </a:avLst>
                </a:prstGeom>
                <a:solidFill>
                  <a:schemeClr val="bg1"/>
                </a:solidFill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ounded Rectangle 27">
                  <a:extLst>
                    <a:ext uri="{FF2B5EF4-FFF2-40B4-BE49-F238E27FC236}">
                      <a16:creationId xmlns:a16="http://schemas.microsoft.com/office/drawing/2014/main" id="{1EE69EF3-CA68-544A-AB09-ECE1FB97B321}"/>
                    </a:ext>
                  </a:extLst>
                </p:cNvPr>
                <p:cNvSpPr/>
                <p:nvPr/>
              </p:nvSpPr>
              <p:spPr>
                <a:xfrm>
                  <a:off x="3472865" y="2171419"/>
                  <a:ext cx="365760" cy="365760"/>
                </a:xfrm>
                <a:prstGeom prst="roundRect">
                  <a:avLst>
                    <a:gd name="adj" fmla="val 22389"/>
                  </a:avLst>
                </a:prstGeom>
                <a:pattFill prst="wdUpDiag">
                  <a:fgClr>
                    <a:schemeClr val="accent1"/>
                  </a:fgClr>
                  <a:bgClr>
                    <a:schemeClr val="bg1"/>
                  </a:bgClr>
                </a:pattFill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D747A92-8249-B14F-96B0-2E6205541FDD}"/>
                    </a:ext>
                  </a:extLst>
                </p:cNvPr>
                <p:cNvSpPr txBox="1"/>
                <p:nvPr/>
              </p:nvSpPr>
              <p:spPr>
                <a:xfrm>
                  <a:off x="3236963" y="2198500"/>
                  <a:ext cx="25519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/>
                    <a:t>=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B6E837D6-3C75-D746-8190-1B562293513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66290" y="2188057"/>
                      <a:ext cx="306495" cy="25769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100" i="1">
                                <a:latin typeface="Cambria Math" charset="0"/>
                              </a:rPr>
                              <m:t>×</m:t>
                            </m:r>
                          </m:oMath>
                        </m:oMathPara>
                      </a14:m>
                      <a:endParaRPr lang="en-US" sz="1100" baseline="-25000" dirty="0"/>
                    </a:p>
                  </p:txBody>
                </p:sp>
              </mc:Choice>
              <mc:Fallback xmlns="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xmlns="" xmlns:a14="http://schemas.microsoft.com/office/drawing/2010/main" id="{B6E837D6-3C75-D746-8190-1B562293513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66290" y="2188057"/>
                      <a:ext cx="306495" cy="257698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b="-161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9C74CF3E-9B7F-9D43-B021-0A07D17D0E23}"/>
                    </a:ext>
                  </a:extLst>
                </p:cNvPr>
                <p:cNvSpPr/>
                <p:nvPr/>
              </p:nvSpPr>
              <p:spPr>
                <a:xfrm>
                  <a:off x="3064474" y="2237187"/>
                  <a:ext cx="101569" cy="10028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10576BD5-7622-734C-A982-7B55E63F9924}"/>
                    </a:ext>
                  </a:extLst>
                </p:cNvPr>
                <p:cNvSpPr/>
                <p:nvPr/>
              </p:nvSpPr>
              <p:spPr>
                <a:xfrm>
                  <a:off x="3555558" y="2241665"/>
                  <a:ext cx="101569" cy="10028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696394B1-0F6A-414F-94DA-771783E09A5D}"/>
                    </a:ext>
                  </a:extLst>
                </p:cNvPr>
                <p:cNvSpPr/>
                <p:nvPr/>
              </p:nvSpPr>
              <p:spPr>
                <a:xfrm>
                  <a:off x="4526487" y="2162804"/>
                  <a:ext cx="365760" cy="365760"/>
                </a:xfrm>
                <a:prstGeom prst="roundRect">
                  <a:avLst>
                    <a:gd name="adj" fmla="val 22389"/>
                  </a:avLst>
                </a:prstGeom>
                <a:pattFill prst="lgGrid">
                  <a:fgClr>
                    <a:schemeClr val="accent1"/>
                  </a:fgClr>
                  <a:bgClr>
                    <a:schemeClr val="bg1"/>
                  </a:bgClr>
                </a:pattFill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1C565D2-2AC8-F74B-82F5-23D5448C97BC}"/>
                    </a:ext>
                  </a:extLst>
                </p:cNvPr>
                <p:cNvSpPr/>
                <p:nvPr/>
              </p:nvSpPr>
              <p:spPr>
                <a:xfrm>
                  <a:off x="4714986" y="2285412"/>
                  <a:ext cx="118872" cy="1188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129A053-C7F5-0647-BA5E-A6E0E37DC9F9}"/>
                    </a:ext>
                  </a:extLst>
                </p:cNvPr>
                <p:cNvSpPr txBox="1"/>
                <p:nvPr/>
              </p:nvSpPr>
              <p:spPr>
                <a:xfrm>
                  <a:off x="2882730" y="1862236"/>
                  <a:ext cx="1392817" cy="276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Iteration index </a:t>
                  </a:r>
                  <a:r>
                    <a:rPr lang="en-US" sz="1200" b="1" dirty="0" err="1"/>
                    <a:t>i</a:t>
                  </a:r>
                  <a:r>
                    <a:rPr lang="en-US" sz="1200" dirty="0"/>
                    <a:t> = 1</a:t>
                  </a:r>
                </a:p>
              </p:txBody>
            </p:sp>
          </p:grpSp>
          <p:sp>
            <p:nvSpPr>
              <p:cNvPr id="231" name="Rounded Rectangle 230">
                <a:extLst>
                  <a:ext uri="{FF2B5EF4-FFF2-40B4-BE49-F238E27FC236}">
                    <a16:creationId xmlns:a16="http://schemas.microsoft.com/office/drawing/2014/main" id="{1A6A875E-0FEA-CB45-9B6E-94F14DA02754}"/>
                  </a:ext>
                </a:extLst>
              </p:cNvPr>
              <p:cNvSpPr/>
              <p:nvPr/>
            </p:nvSpPr>
            <p:spPr>
              <a:xfrm>
                <a:off x="3980008" y="2018294"/>
                <a:ext cx="365760" cy="365760"/>
              </a:xfrm>
              <a:prstGeom prst="roundRect">
                <a:avLst>
                  <a:gd name="adj" fmla="val 22389"/>
                </a:avLst>
              </a:prstGeom>
              <a:solidFill>
                <a:schemeClr val="accent1"/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2" name="TextBox 231">
                    <a:extLst>
                      <a:ext uri="{FF2B5EF4-FFF2-40B4-BE49-F238E27FC236}">
                        <a16:creationId xmlns:a16="http://schemas.microsoft.com/office/drawing/2014/main" id="{B6E837D6-3C75-D746-8190-1B562293513D}"/>
                      </a:ext>
                    </a:extLst>
                  </p:cNvPr>
                  <p:cNvSpPr txBox="1"/>
                  <p:nvPr/>
                </p:nvSpPr>
                <p:spPr>
                  <a:xfrm>
                    <a:off x="3723821" y="1860415"/>
                    <a:ext cx="301685" cy="30284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baseline="-25000" smtClean="0">
                              <a:latin typeface="Cambria Math" charset="0"/>
                            </a:rPr>
                            <m:t>+</m:t>
                          </m:r>
                        </m:oMath>
                      </m:oMathPara>
                    </a14:m>
                    <a:endParaRPr lang="en-US" sz="1400" baseline="-25000" dirty="0"/>
                  </a:p>
                </p:txBody>
              </p:sp>
            </mc:Choice>
            <mc:Fallback xmlns="">
              <p:sp>
                <p:nvSpPr>
                  <p:cNvPr id="232" name="TextBox 231">
                    <a:extLst>
                      <a:ext uri="{FF2B5EF4-FFF2-40B4-BE49-F238E27FC236}">
                        <a16:creationId xmlns:a16="http://schemas.microsoft.com/office/drawing/2014/main" xmlns="" xmlns:a14="http://schemas.microsoft.com/office/drawing/2010/main" id="{B6E837D6-3C75-D746-8190-1B56229351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23821" y="1860415"/>
                    <a:ext cx="301685" cy="30284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486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8" name="Group 247"/>
            <p:cNvGrpSpPr/>
            <p:nvPr/>
          </p:nvGrpSpPr>
          <p:grpSpPr>
            <a:xfrm>
              <a:off x="2824037" y="2515518"/>
              <a:ext cx="2055644" cy="739090"/>
              <a:chOff x="2867721" y="1721574"/>
              <a:chExt cx="2055644" cy="739090"/>
            </a:xfrm>
          </p:grpSpPr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FABD9A8A-E8E2-5E44-BB24-0F6947011DE3}"/>
                  </a:ext>
                </a:extLst>
              </p:cNvPr>
              <p:cNvGrpSpPr/>
              <p:nvPr/>
            </p:nvGrpSpPr>
            <p:grpSpPr>
              <a:xfrm>
                <a:off x="2867721" y="1721574"/>
                <a:ext cx="2055644" cy="739090"/>
                <a:chOff x="2887322" y="1878228"/>
                <a:chExt cx="2055644" cy="739090"/>
              </a:xfrm>
            </p:grpSpPr>
            <p:sp>
              <p:nvSpPr>
                <p:cNvPr id="252" name="Rounded Rectangle 251">
                  <a:extLst>
                    <a:ext uri="{FF2B5EF4-FFF2-40B4-BE49-F238E27FC236}">
                      <a16:creationId xmlns:a16="http://schemas.microsoft.com/office/drawing/2014/main" id="{B8EE7624-D3AA-0043-AAC1-9472A4B9E816}"/>
                    </a:ext>
                  </a:extLst>
                </p:cNvPr>
                <p:cNvSpPr/>
                <p:nvPr/>
              </p:nvSpPr>
              <p:spPr>
                <a:xfrm>
                  <a:off x="2898918" y="1927467"/>
                  <a:ext cx="2044048" cy="689851"/>
                </a:xfrm>
                <a:prstGeom prst="roundRect">
                  <a:avLst>
                    <a:gd name="adj" fmla="val 6185"/>
                  </a:avLst>
                </a:prstGeom>
                <a:solidFill>
                  <a:schemeClr val="bg1"/>
                </a:solidFill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ounded Rectangle 254">
                  <a:extLst>
                    <a:ext uri="{FF2B5EF4-FFF2-40B4-BE49-F238E27FC236}">
                      <a16:creationId xmlns:a16="http://schemas.microsoft.com/office/drawing/2014/main" id="{1A6A875E-0FEA-CB45-9B6E-94F14DA02754}"/>
                    </a:ext>
                  </a:extLst>
                </p:cNvPr>
                <p:cNvSpPr/>
                <p:nvPr/>
              </p:nvSpPr>
              <p:spPr>
                <a:xfrm>
                  <a:off x="2963153" y="2168860"/>
                  <a:ext cx="365760" cy="365760"/>
                </a:xfrm>
                <a:prstGeom prst="roundRect">
                  <a:avLst>
                    <a:gd name="adj" fmla="val 22389"/>
                  </a:avLst>
                </a:prstGeom>
                <a:solidFill>
                  <a:schemeClr val="bg1"/>
                </a:solidFill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ounded Rectangle 256">
                  <a:extLst>
                    <a:ext uri="{FF2B5EF4-FFF2-40B4-BE49-F238E27FC236}">
                      <a16:creationId xmlns:a16="http://schemas.microsoft.com/office/drawing/2014/main" id="{1EE69EF3-CA68-544A-AB09-ECE1FB97B321}"/>
                    </a:ext>
                  </a:extLst>
                </p:cNvPr>
                <p:cNvSpPr/>
                <p:nvPr/>
              </p:nvSpPr>
              <p:spPr>
                <a:xfrm>
                  <a:off x="3472865" y="2171419"/>
                  <a:ext cx="365760" cy="365760"/>
                </a:xfrm>
                <a:prstGeom prst="roundRect">
                  <a:avLst>
                    <a:gd name="adj" fmla="val 22389"/>
                  </a:avLst>
                </a:prstGeom>
                <a:pattFill prst="wdUpDiag">
                  <a:fgClr>
                    <a:schemeClr val="accent1"/>
                  </a:fgClr>
                  <a:bgClr>
                    <a:schemeClr val="bg1"/>
                  </a:bgClr>
                </a:pattFill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TextBox 264">
                  <a:extLst>
                    <a:ext uri="{FF2B5EF4-FFF2-40B4-BE49-F238E27FC236}">
                      <a16:creationId xmlns:a16="http://schemas.microsoft.com/office/drawing/2014/main" id="{CD747A92-8249-B14F-96B0-2E6205541FDD}"/>
                    </a:ext>
                  </a:extLst>
                </p:cNvPr>
                <p:cNvSpPr txBox="1"/>
                <p:nvPr/>
              </p:nvSpPr>
              <p:spPr>
                <a:xfrm>
                  <a:off x="3236963" y="2187898"/>
                  <a:ext cx="25519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/>
                    <a:t>=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7" name="TextBox 266">
                      <a:extLst>
                        <a:ext uri="{FF2B5EF4-FFF2-40B4-BE49-F238E27FC236}">
                          <a16:creationId xmlns:a16="http://schemas.microsoft.com/office/drawing/2014/main" id="{B6E837D6-3C75-D746-8190-1B562293513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66290" y="2177456"/>
                      <a:ext cx="306495" cy="25769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100" i="1">
                                <a:latin typeface="Cambria Math" charset="0"/>
                              </a:rPr>
                              <m:t>×</m:t>
                            </m:r>
                          </m:oMath>
                        </m:oMathPara>
                      </a14:m>
                      <a:endParaRPr lang="en-US" sz="1100" baseline="-25000" dirty="0"/>
                    </a:p>
                  </p:txBody>
                </p:sp>
              </mc:Choice>
              <mc:Fallback xmlns="">
                <p:sp>
                  <p:nvSpPr>
                    <p:cNvPr id="267" name="TextBox 266">
                      <a:extLst>
                        <a:ext uri="{FF2B5EF4-FFF2-40B4-BE49-F238E27FC236}">
                          <a16:creationId xmlns:a16="http://schemas.microsoft.com/office/drawing/2014/main" xmlns="" xmlns:a14="http://schemas.microsoft.com/office/drawing/2010/main" id="{B6E837D6-3C75-D746-8190-1B562293513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66290" y="2177456"/>
                      <a:ext cx="306495" cy="257698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b="-1562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76" name="Rectangle 275">
                  <a:extLst>
                    <a:ext uri="{FF2B5EF4-FFF2-40B4-BE49-F238E27FC236}">
                      <a16:creationId xmlns:a16="http://schemas.microsoft.com/office/drawing/2014/main" id="{9C74CF3E-9B7F-9D43-B021-0A07D17D0E23}"/>
                    </a:ext>
                  </a:extLst>
                </p:cNvPr>
                <p:cNvSpPr/>
                <p:nvPr/>
              </p:nvSpPr>
              <p:spPr>
                <a:xfrm>
                  <a:off x="3064474" y="2237187"/>
                  <a:ext cx="101569" cy="10028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10576BD5-7622-734C-A982-7B55E63F9924}"/>
                    </a:ext>
                  </a:extLst>
                </p:cNvPr>
                <p:cNvSpPr/>
                <p:nvPr/>
              </p:nvSpPr>
              <p:spPr>
                <a:xfrm>
                  <a:off x="3555558" y="2241665"/>
                  <a:ext cx="101569" cy="10028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ounded Rectangle 277">
                  <a:extLst>
                    <a:ext uri="{FF2B5EF4-FFF2-40B4-BE49-F238E27FC236}">
                      <a16:creationId xmlns:a16="http://schemas.microsoft.com/office/drawing/2014/main" id="{696394B1-0F6A-414F-94DA-771783E09A5D}"/>
                    </a:ext>
                  </a:extLst>
                </p:cNvPr>
                <p:cNvSpPr/>
                <p:nvPr/>
              </p:nvSpPr>
              <p:spPr>
                <a:xfrm>
                  <a:off x="4526486" y="2162804"/>
                  <a:ext cx="365760" cy="365760"/>
                </a:xfrm>
                <a:prstGeom prst="roundRect">
                  <a:avLst>
                    <a:gd name="adj" fmla="val 22389"/>
                  </a:avLst>
                </a:prstGeom>
                <a:pattFill prst="lgGrid">
                  <a:fgClr>
                    <a:schemeClr val="accent1"/>
                  </a:fgClr>
                  <a:bgClr>
                    <a:schemeClr val="bg1"/>
                  </a:bgClr>
                </a:pattFill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61C565D2-2AC8-F74B-82F5-23D5448C97BC}"/>
                    </a:ext>
                  </a:extLst>
                </p:cNvPr>
                <p:cNvSpPr/>
                <p:nvPr/>
              </p:nvSpPr>
              <p:spPr>
                <a:xfrm>
                  <a:off x="4714985" y="2285412"/>
                  <a:ext cx="118872" cy="1188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TextBox 293">
                  <a:extLst>
                    <a:ext uri="{FF2B5EF4-FFF2-40B4-BE49-F238E27FC236}">
                      <a16:creationId xmlns:a16="http://schemas.microsoft.com/office/drawing/2014/main" id="{0129A053-C7F5-0647-BA5E-A6E0E37DC9F9}"/>
                    </a:ext>
                  </a:extLst>
                </p:cNvPr>
                <p:cNvSpPr txBox="1"/>
                <p:nvPr/>
              </p:nvSpPr>
              <p:spPr>
                <a:xfrm>
                  <a:off x="2887322" y="1878228"/>
                  <a:ext cx="1393011" cy="276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Iteration index </a:t>
                  </a:r>
                  <a:r>
                    <a:rPr lang="en-US" sz="1200" b="1" dirty="0" err="1"/>
                    <a:t>i</a:t>
                  </a:r>
                  <a:r>
                    <a:rPr lang="en-US" sz="1200" dirty="0"/>
                    <a:t> = 2</a:t>
                  </a:r>
                </a:p>
              </p:txBody>
            </p:sp>
          </p:grpSp>
          <p:sp>
            <p:nvSpPr>
              <p:cNvPr id="250" name="Rounded Rectangle 249">
                <a:extLst>
                  <a:ext uri="{FF2B5EF4-FFF2-40B4-BE49-F238E27FC236}">
                    <a16:creationId xmlns:a16="http://schemas.microsoft.com/office/drawing/2014/main" id="{1A6A875E-0FEA-CB45-9B6E-94F14DA02754}"/>
                  </a:ext>
                </a:extLst>
              </p:cNvPr>
              <p:cNvSpPr/>
              <p:nvPr/>
            </p:nvSpPr>
            <p:spPr>
              <a:xfrm>
                <a:off x="3980008" y="2018294"/>
                <a:ext cx="365760" cy="365760"/>
              </a:xfrm>
              <a:prstGeom prst="roundRect">
                <a:avLst>
                  <a:gd name="adj" fmla="val 22389"/>
                </a:avLst>
              </a:prstGeom>
              <a:solidFill>
                <a:schemeClr val="accent1"/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1" name="TextBox 250">
                    <a:extLst>
                      <a:ext uri="{FF2B5EF4-FFF2-40B4-BE49-F238E27FC236}">
                        <a16:creationId xmlns:a16="http://schemas.microsoft.com/office/drawing/2014/main" id="{B6E837D6-3C75-D746-8190-1B562293513D}"/>
                      </a:ext>
                    </a:extLst>
                  </p:cNvPr>
                  <p:cNvSpPr txBox="1"/>
                  <p:nvPr/>
                </p:nvSpPr>
                <p:spPr>
                  <a:xfrm>
                    <a:off x="3723821" y="1871014"/>
                    <a:ext cx="301685" cy="30284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baseline="-25000" smtClean="0">
                              <a:latin typeface="Cambria Math" charset="0"/>
                            </a:rPr>
                            <m:t>+</m:t>
                          </m:r>
                        </m:oMath>
                      </m:oMathPara>
                    </a14:m>
                    <a:endParaRPr lang="en-US" sz="1400" baseline="-25000" dirty="0"/>
                  </a:p>
                </p:txBody>
              </p:sp>
            </mc:Choice>
            <mc:Fallback xmlns="">
              <p:sp>
                <p:nvSpPr>
                  <p:cNvPr id="251" name="TextBox 250">
                    <a:extLst>
                      <a:ext uri="{FF2B5EF4-FFF2-40B4-BE49-F238E27FC236}">
                        <a16:creationId xmlns:a16="http://schemas.microsoft.com/office/drawing/2014/main" xmlns="" xmlns:a14="http://schemas.microsoft.com/office/drawing/2010/main" id="{B6E837D6-3C75-D746-8190-1B56229351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23821" y="1871014"/>
                    <a:ext cx="301685" cy="30284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486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95" name="Group 294"/>
            <p:cNvGrpSpPr/>
            <p:nvPr/>
          </p:nvGrpSpPr>
          <p:grpSpPr>
            <a:xfrm>
              <a:off x="2833097" y="3306608"/>
              <a:ext cx="2055644" cy="746806"/>
              <a:chOff x="2867721" y="1713858"/>
              <a:chExt cx="2055644" cy="746806"/>
            </a:xfrm>
          </p:grpSpPr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FABD9A8A-E8E2-5E44-BB24-0F6947011DE3}"/>
                  </a:ext>
                </a:extLst>
              </p:cNvPr>
              <p:cNvGrpSpPr/>
              <p:nvPr/>
            </p:nvGrpSpPr>
            <p:grpSpPr>
              <a:xfrm>
                <a:off x="2867721" y="1713858"/>
                <a:ext cx="2055644" cy="746806"/>
                <a:chOff x="2887322" y="1870512"/>
                <a:chExt cx="2055644" cy="746806"/>
              </a:xfrm>
            </p:grpSpPr>
            <p:sp>
              <p:nvSpPr>
                <p:cNvPr id="299" name="Rounded Rectangle 298">
                  <a:extLst>
                    <a:ext uri="{FF2B5EF4-FFF2-40B4-BE49-F238E27FC236}">
                      <a16:creationId xmlns:a16="http://schemas.microsoft.com/office/drawing/2014/main" id="{B8EE7624-D3AA-0043-AAC1-9472A4B9E816}"/>
                    </a:ext>
                  </a:extLst>
                </p:cNvPr>
                <p:cNvSpPr/>
                <p:nvPr/>
              </p:nvSpPr>
              <p:spPr>
                <a:xfrm>
                  <a:off x="2898918" y="1927467"/>
                  <a:ext cx="2044048" cy="689851"/>
                </a:xfrm>
                <a:prstGeom prst="roundRect">
                  <a:avLst>
                    <a:gd name="adj" fmla="val 6185"/>
                  </a:avLst>
                </a:prstGeom>
                <a:solidFill>
                  <a:schemeClr val="bg1"/>
                </a:solidFill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ounded Rectangle 299">
                  <a:extLst>
                    <a:ext uri="{FF2B5EF4-FFF2-40B4-BE49-F238E27FC236}">
                      <a16:creationId xmlns:a16="http://schemas.microsoft.com/office/drawing/2014/main" id="{1A6A875E-0FEA-CB45-9B6E-94F14DA02754}"/>
                    </a:ext>
                  </a:extLst>
                </p:cNvPr>
                <p:cNvSpPr/>
                <p:nvPr/>
              </p:nvSpPr>
              <p:spPr>
                <a:xfrm>
                  <a:off x="2963153" y="2168860"/>
                  <a:ext cx="365760" cy="365760"/>
                </a:xfrm>
                <a:prstGeom prst="roundRect">
                  <a:avLst>
                    <a:gd name="adj" fmla="val 22389"/>
                  </a:avLst>
                </a:prstGeom>
                <a:solidFill>
                  <a:schemeClr val="bg1"/>
                </a:solidFill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ounded Rectangle 300">
                  <a:extLst>
                    <a:ext uri="{FF2B5EF4-FFF2-40B4-BE49-F238E27FC236}">
                      <a16:creationId xmlns:a16="http://schemas.microsoft.com/office/drawing/2014/main" id="{1EE69EF3-CA68-544A-AB09-ECE1FB97B321}"/>
                    </a:ext>
                  </a:extLst>
                </p:cNvPr>
                <p:cNvSpPr/>
                <p:nvPr/>
              </p:nvSpPr>
              <p:spPr>
                <a:xfrm>
                  <a:off x="3472865" y="2171419"/>
                  <a:ext cx="365760" cy="365760"/>
                </a:xfrm>
                <a:prstGeom prst="roundRect">
                  <a:avLst>
                    <a:gd name="adj" fmla="val 22389"/>
                  </a:avLst>
                </a:prstGeom>
                <a:pattFill prst="wdUpDiag">
                  <a:fgClr>
                    <a:schemeClr val="accent1"/>
                  </a:fgClr>
                  <a:bgClr>
                    <a:schemeClr val="bg1"/>
                  </a:bgClr>
                </a:pattFill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TextBox 301">
                  <a:extLst>
                    <a:ext uri="{FF2B5EF4-FFF2-40B4-BE49-F238E27FC236}">
                      <a16:creationId xmlns:a16="http://schemas.microsoft.com/office/drawing/2014/main" id="{CD747A92-8249-B14F-96B0-2E6205541FDD}"/>
                    </a:ext>
                  </a:extLst>
                </p:cNvPr>
                <p:cNvSpPr txBox="1"/>
                <p:nvPr/>
              </p:nvSpPr>
              <p:spPr>
                <a:xfrm>
                  <a:off x="3236963" y="2187898"/>
                  <a:ext cx="25519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/>
                    <a:t>=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3" name="TextBox 302">
                      <a:extLst>
                        <a:ext uri="{FF2B5EF4-FFF2-40B4-BE49-F238E27FC236}">
                          <a16:creationId xmlns:a16="http://schemas.microsoft.com/office/drawing/2014/main" id="{B6E837D6-3C75-D746-8190-1B562293513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66290" y="2188057"/>
                      <a:ext cx="306495" cy="25769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100" i="1">
                                <a:latin typeface="Cambria Math" charset="0"/>
                              </a:rPr>
                              <m:t>×</m:t>
                            </m:r>
                          </m:oMath>
                        </m:oMathPara>
                      </a14:m>
                      <a:endParaRPr lang="en-US" sz="1100" baseline="-25000" dirty="0"/>
                    </a:p>
                  </p:txBody>
                </p:sp>
              </mc:Choice>
              <mc:Fallback xmlns="">
                <p:sp>
                  <p:nvSpPr>
                    <p:cNvPr id="303" name="TextBox 302">
                      <a:extLst>
                        <a:ext uri="{FF2B5EF4-FFF2-40B4-BE49-F238E27FC236}">
                          <a16:creationId xmlns:a16="http://schemas.microsoft.com/office/drawing/2014/main" xmlns="" xmlns:a14="http://schemas.microsoft.com/office/drawing/2010/main" id="{B6E837D6-3C75-D746-8190-1B562293513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66290" y="2188057"/>
                      <a:ext cx="306495" cy="257698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b="-161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9C74CF3E-9B7F-9D43-B021-0A07D17D0E23}"/>
                    </a:ext>
                  </a:extLst>
                </p:cNvPr>
                <p:cNvSpPr/>
                <p:nvPr/>
              </p:nvSpPr>
              <p:spPr>
                <a:xfrm>
                  <a:off x="3064474" y="2237187"/>
                  <a:ext cx="101569" cy="10028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10576BD5-7622-734C-A982-7B55E63F9924}"/>
                    </a:ext>
                  </a:extLst>
                </p:cNvPr>
                <p:cNvSpPr/>
                <p:nvPr/>
              </p:nvSpPr>
              <p:spPr>
                <a:xfrm>
                  <a:off x="3555558" y="2241665"/>
                  <a:ext cx="101569" cy="10028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ounded Rectangle 305">
                  <a:extLst>
                    <a:ext uri="{FF2B5EF4-FFF2-40B4-BE49-F238E27FC236}">
                      <a16:creationId xmlns:a16="http://schemas.microsoft.com/office/drawing/2014/main" id="{696394B1-0F6A-414F-94DA-771783E09A5D}"/>
                    </a:ext>
                  </a:extLst>
                </p:cNvPr>
                <p:cNvSpPr/>
                <p:nvPr/>
              </p:nvSpPr>
              <p:spPr>
                <a:xfrm>
                  <a:off x="4526486" y="2162804"/>
                  <a:ext cx="365760" cy="365760"/>
                </a:xfrm>
                <a:prstGeom prst="roundRect">
                  <a:avLst>
                    <a:gd name="adj" fmla="val 22389"/>
                  </a:avLst>
                </a:prstGeom>
                <a:pattFill prst="lgGrid">
                  <a:fgClr>
                    <a:schemeClr val="accent1"/>
                  </a:fgClr>
                  <a:bgClr>
                    <a:schemeClr val="bg1"/>
                  </a:bgClr>
                </a:pattFill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61C565D2-2AC8-F74B-82F5-23D5448C97BC}"/>
                    </a:ext>
                  </a:extLst>
                </p:cNvPr>
                <p:cNvSpPr/>
                <p:nvPr/>
              </p:nvSpPr>
              <p:spPr>
                <a:xfrm>
                  <a:off x="4714985" y="2285412"/>
                  <a:ext cx="118872" cy="1188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TextBox 307">
                  <a:extLst>
                    <a:ext uri="{FF2B5EF4-FFF2-40B4-BE49-F238E27FC236}">
                      <a16:creationId xmlns:a16="http://schemas.microsoft.com/office/drawing/2014/main" id="{0129A053-C7F5-0647-BA5E-A6E0E37DC9F9}"/>
                    </a:ext>
                  </a:extLst>
                </p:cNvPr>
                <p:cNvSpPr txBox="1"/>
                <p:nvPr/>
              </p:nvSpPr>
              <p:spPr>
                <a:xfrm>
                  <a:off x="2887322" y="1870512"/>
                  <a:ext cx="1393011" cy="276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Iteration index </a:t>
                  </a:r>
                  <a:r>
                    <a:rPr lang="en-US" sz="1200" b="1" dirty="0" err="1"/>
                    <a:t>i</a:t>
                  </a:r>
                  <a:r>
                    <a:rPr lang="en-US" sz="1200" dirty="0"/>
                    <a:t> = 3</a:t>
                  </a:r>
                </a:p>
              </p:txBody>
            </p:sp>
          </p:grpSp>
          <p:sp>
            <p:nvSpPr>
              <p:cNvPr id="297" name="Rounded Rectangle 296">
                <a:extLst>
                  <a:ext uri="{FF2B5EF4-FFF2-40B4-BE49-F238E27FC236}">
                    <a16:creationId xmlns:a16="http://schemas.microsoft.com/office/drawing/2014/main" id="{1A6A875E-0FEA-CB45-9B6E-94F14DA02754}"/>
                  </a:ext>
                </a:extLst>
              </p:cNvPr>
              <p:cNvSpPr/>
              <p:nvPr/>
            </p:nvSpPr>
            <p:spPr>
              <a:xfrm>
                <a:off x="3980008" y="2018294"/>
                <a:ext cx="365760" cy="365760"/>
              </a:xfrm>
              <a:prstGeom prst="roundRect">
                <a:avLst>
                  <a:gd name="adj" fmla="val 22389"/>
                </a:avLst>
              </a:prstGeom>
              <a:solidFill>
                <a:schemeClr val="accent1"/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8" name="TextBox 297">
                    <a:extLst>
                      <a:ext uri="{FF2B5EF4-FFF2-40B4-BE49-F238E27FC236}">
                        <a16:creationId xmlns:a16="http://schemas.microsoft.com/office/drawing/2014/main" id="{B6E837D6-3C75-D746-8190-1B562293513D}"/>
                      </a:ext>
                    </a:extLst>
                  </p:cNvPr>
                  <p:cNvSpPr txBox="1"/>
                  <p:nvPr/>
                </p:nvSpPr>
                <p:spPr>
                  <a:xfrm>
                    <a:off x="3723821" y="1860410"/>
                    <a:ext cx="301685" cy="30284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baseline="-25000" smtClean="0">
                              <a:latin typeface="Cambria Math" charset="0"/>
                            </a:rPr>
                            <m:t>+</m:t>
                          </m:r>
                        </m:oMath>
                      </m:oMathPara>
                    </a14:m>
                    <a:endParaRPr lang="en-US" sz="1400" baseline="-25000" dirty="0"/>
                  </a:p>
                </p:txBody>
              </p:sp>
            </mc:Choice>
            <mc:Fallback xmlns="">
              <p:sp>
                <p:nvSpPr>
                  <p:cNvPr id="298" name="TextBox 297">
                    <a:extLst>
                      <a:ext uri="{FF2B5EF4-FFF2-40B4-BE49-F238E27FC236}">
                        <a16:creationId xmlns:a16="http://schemas.microsoft.com/office/drawing/2014/main" xmlns="" xmlns:a14="http://schemas.microsoft.com/office/drawing/2010/main" id="{B6E837D6-3C75-D746-8190-1B56229351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23821" y="1860410"/>
                    <a:ext cx="301685" cy="30284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486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666CB935-A085-4845-BC44-840E2702D25F}"/>
                </a:ext>
              </a:extLst>
            </p:cNvPr>
            <p:cNvCxnSpPr>
              <a:cxnSpLocks/>
              <a:stCxn id="35" idx="3"/>
              <a:endCxn id="58" idx="1"/>
            </p:cNvCxnSpPr>
            <p:nvPr/>
          </p:nvCxnSpPr>
          <p:spPr>
            <a:xfrm>
              <a:off x="4211306" y="1867490"/>
              <a:ext cx="1267163" cy="596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58"/>
            <p:cNvGrpSpPr/>
            <p:nvPr/>
          </p:nvGrpSpPr>
          <p:grpSpPr>
            <a:xfrm>
              <a:off x="5478469" y="2405671"/>
              <a:ext cx="289306" cy="289219"/>
              <a:chOff x="5544720" y="1931070"/>
              <a:chExt cx="187541" cy="187648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5544720" y="1931070"/>
                <a:ext cx="80450" cy="761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 err="1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rPr>
                  <a:t>i</a:t>
                </a:r>
                <a:endParaRPr lang="en-US" sz="900" b="1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  <p:sp>
            <p:nvSpPr>
              <p:cNvPr id="309" name="Rectangle 308"/>
              <p:cNvSpPr/>
              <p:nvPr/>
            </p:nvSpPr>
            <p:spPr>
              <a:xfrm>
                <a:off x="5648673" y="1932075"/>
                <a:ext cx="80450" cy="761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Rectangle 309"/>
              <p:cNvSpPr/>
              <p:nvPr/>
            </p:nvSpPr>
            <p:spPr>
              <a:xfrm>
                <a:off x="5545727" y="2042531"/>
                <a:ext cx="80450" cy="761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Rectangle 310"/>
              <p:cNvSpPr/>
              <p:nvPr/>
            </p:nvSpPr>
            <p:spPr>
              <a:xfrm>
                <a:off x="5651811" y="2041413"/>
                <a:ext cx="80450" cy="761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9E6A0AA3-0C29-DD47-8E9D-16E3911D4D49}"/>
                </a:ext>
              </a:extLst>
            </p:cNvPr>
            <p:cNvCxnSpPr>
              <a:cxnSpLocks/>
              <a:stCxn id="294" idx="3"/>
              <a:endCxn id="58" idx="1"/>
            </p:cNvCxnSpPr>
            <p:nvPr/>
          </p:nvCxnSpPr>
          <p:spPr>
            <a:xfrm flipV="1">
              <a:off x="4217047" y="2464384"/>
              <a:ext cx="1261421" cy="1896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8FEE4957-8A85-4947-9747-02CB729742FA}"/>
                </a:ext>
              </a:extLst>
            </p:cNvPr>
            <p:cNvCxnSpPr>
              <a:cxnSpLocks/>
              <a:stCxn id="308" idx="3"/>
            </p:cNvCxnSpPr>
            <p:nvPr/>
          </p:nvCxnSpPr>
          <p:spPr>
            <a:xfrm flipV="1">
              <a:off x="4226107" y="2451814"/>
              <a:ext cx="1247099" cy="9932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88"/>
            <p:cNvSpPr/>
            <p:nvPr/>
          </p:nvSpPr>
          <p:spPr>
            <a:xfrm>
              <a:off x="3388062" y="2011118"/>
              <a:ext cx="415383" cy="2041192"/>
            </a:xfrm>
            <a:prstGeom prst="rect">
              <a:avLst/>
            </a:pr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884542" y="2027066"/>
              <a:ext cx="408365" cy="2041379"/>
            </a:xfrm>
            <a:prstGeom prst="rect">
              <a:avLst/>
            </a:prstGeom>
            <a:solidFill>
              <a:schemeClr val="accent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2837991" y="4022494"/>
              <a:ext cx="474677" cy="325540"/>
            </a:xfrm>
            <a:prstGeom prst="roundRect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Write Only</a:t>
              </a:r>
            </a:p>
          </p:txBody>
        </p:sp>
        <p:sp>
          <p:nvSpPr>
            <p:cNvPr id="90" name="Rounded Rectangle 89"/>
            <p:cNvSpPr/>
            <p:nvPr/>
          </p:nvSpPr>
          <p:spPr>
            <a:xfrm>
              <a:off x="3366805" y="4021466"/>
              <a:ext cx="477884" cy="316505"/>
            </a:xfrm>
            <a:prstGeom prst="roundRect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Read Only</a:t>
              </a:r>
            </a:p>
          </p:txBody>
        </p:sp>
        <p:sp>
          <p:nvSpPr>
            <p:cNvPr id="114" name="Triangle 113"/>
            <p:cNvSpPr/>
            <p:nvPr/>
          </p:nvSpPr>
          <p:spPr>
            <a:xfrm rot="10800000">
              <a:off x="3710400" y="4420802"/>
              <a:ext cx="244871" cy="158677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ounded Rectangle 311"/>
            <p:cNvSpPr/>
            <p:nvPr/>
          </p:nvSpPr>
          <p:spPr>
            <a:xfrm>
              <a:off x="4873769" y="2813029"/>
              <a:ext cx="1418778" cy="1160245"/>
            </a:xfrm>
            <a:prstGeom prst="roundRect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Loop Continuation: “</a:t>
              </a:r>
              <a:r>
                <a:rPr lang="en-US" sz="1100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unsafe” write after read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7028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B8EE7624-D3AA-0043-AAC1-9472A4B9E816}"/>
              </a:ext>
            </a:extLst>
          </p:cNvPr>
          <p:cNvSpPr/>
          <p:nvPr/>
        </p:nvSpPr>
        <p:spPr>
          <a:xfrm>
            <a:off x="6270915" y="1780480"/>
            <a:ext cx="2004385" cy="876213"/>
          </a:xfrm>
          <a:prstGeom prst="roundRect">
            <a:avLst>
              <a:gd name="adj" fmla="val 6185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6089705" y="1589288"/>
            <a:ext cx="2376705" cy="1221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ounded Rectangle 95"/>
          <p:cNvSpPr/>
          <p:nvPr/>
        </p:nvSpPr>
        <p:spPr>
          <a:xfrm>
            <a:off x="6089704" y="1336482"/>
            <a:ext cx="2369020" cy="2330216"/>
          </a:xfrm>
          <a:prstGeom prst="roundRect">
            <a:avLst>
              <a:gd name="adj" fmla="val 10705"/>
            </a:avLst>
          </a:prstGeom>
          <a:noFill/>
          <a:ln w="25400">
            <a:solidFill>
              <a:srgbClr val="EB7D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ounded Rectangle 96"/>
          <p:cNvSpPr/>
          <p:nvPr/>
        </p:nvSpPr>
        <p:spPr>
          <a:xfrm>
            <a:off x="6089704" y="1336483"/>
            <a:ext cx="2369020" cy="340241"/>
          </a:xfrm>
          <a:prstGeom prst="roundRect">
            <a:avLst>
              <a:gd name="adj" fmla="val 39872"/>
            </a:avLst>
          </a:prstGeom>
          <a:solidFill>
            <a:schemeClr val="accent2"/>
          </a:solidFill>
          <a:ln w="25400">
            <a:solidFill>
              <a:srgbClr val="EB7D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Task_Calibrating_Tile_Size</a:t>
            </a:r>
            <a:endParaRPr lang="en-US" sz="135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6379321" y="1990701"/>
            <a:ext cx="1805253" cy="328568"/>
            <a:chOff x="7282794" y="1118218"/>
            <a:chExt cx="691119" cy="673066"/>
          </a:xfrm>
        </p:grpSpPr>
        <p:grpSp>
          <p:nvGrpSpPr>
            <p:cNvPr id="99" name="Group 98"/>
            <p:cNvGrpSpPr/>
            <p:nvPr/>
          </p:nvGrpSpPr>
          <p:grpSpPr>
            <a:xfrm>
              <a:off x="7282794" y="1118218"/>
              <a:ext cx="691119" cy="668934"/>
              <a:chOff x="5613973" y="1138602"/>
              <a:chExt cx="691119" cy="668934"/>
            </a:xfrm>
          </p:grpSpPr>
          <p:sp>
            <p:nvSpPr>
              <p:cNvPr id="100" name="Rounded Rectangle 99"/>
              <p:cNvSpPr/>
              <p:nvPr/>
            </p:nvSpPr>
            <p:spPr>
              <a:xfrm>
                <a:off x="5613973" y="1138602"/>
                <a:ext cx="691119" cy="668934"/>
              </a:xfrm>
              <a:prstGeom prst="roundRect">
                <a:avLst>
                  <a:gd name="adj" fmla="val 6185"/>
                </a:avLst>
              </a:prstGeom>
              <a:noFill/>
              <a:ln w="25400">
                <a:solidFill>
                  <a:srgbClr val="EB7D3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ounded Rectangle 100"/>
              <p:cNvSpPr/>
              <p:nvPr/>
            </p:nvSpPr>
            <p:spPr>
              <a:xfrm>
                <a:off x="5621057" y="1138602"/>
                <a:ext cx="231236" cy="668934"/>
              </a:xfrm>
              <a:prstGeom prst="roundRect">
                <a:avLst>
                  <a:gd name="adj" fmla="val 6185"/>
                </a:avLst>
              </a:prstGeom>
              <a:solidFill>
                <a:schemeClr val="accent2"/>
              </a:solidFill>
              <a:ln w="25400">
                <a:solidFill>
                  <a:srgbClr val="EB7D3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Freeform 101"/>
            <p:cNvSpPr/>
            <p:nvPr/>
          </p:nvSpPr>
          <p:spPr>
            <a:xfrm>
              <a:off x="7505411" y="1140817"/>
              <a:ext cx="50500" cy="650467"/>
            </a:xfrm>
            <a:custGeom>
              <a:avLst/>
              <a:gdLst>
                <a:gd name="connsiteX0" fmla="*/ 0 w 113414"/>
                <a:gd name="connsiteY0" fmla="*/ 0 h 609600"/>
                <a:gd name="connsiteX1" fmla="*/ 92149 w 113414"/>
                <a:gd name="connsiteY1" fmla="*/ 99237 h 609600"/>
                <a:gd name="connsiteX2" fmla="*/ 7088 w 113414"/>
                <a:gd name="connsiteY2" fmla="*/ 177210 h 609600"/>
                <a:gd name="connsiteX3" fmla="*/ 113414 w 113414"/>
                <a:gd name="connsiteY3" fmla="*/ 283535 h 609600"/>
                <a:gd name="connsiteX4" fmla="*/ 35442 w 113414"/>
                <a:gd name="connsiteY4" fmla="*/ 361507 h 609600"/>
                <a:gd name="connsiteX5" fmla="*/ 113414 w 113414"/>
                <a:gd name="connsiteY5" fmla="*/ 453656 h 609600"/>
                <a:gd name="connsiteX6" fmla="*/ 21265 w 113414"/>
                <a:gd name="connsiteY6" fmla="*/ 531628 h 609600"/>
                <a:gd name="connsiteX7" fmla="*/ 113414 w 113414"/>
                <a:gd name="connsiteY7" fmla="*/ 60960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414" h="609600">
                  <a:moveTo>
                    <a:pt x="0" y="0"/>
                  </a:moveTo>
                  <a:lnTo>
                    <a:pt x="92149" y="99237"/>
                  </a:lnTo>
                  <a:lnTo>
                    <a:pt x="7088" y="177210"/>
                  </a:lnTo>
                  <a:lnTo>
                    <a:pt x="113414" y="283535"/>
                  </a:lnTo>
                  <a:lnTo>
                    <a:pt x="35442" y="361507"/>
                  </a:lnTo>
                  <a:lnTo>
                    <a:pt x="113414" y="453656"/>
                  </a:lnTo>
                  <a:lnTo>
                    <a:pt x="21265" y="531628"/>
                  </a:lnTo>
                  <a:lnTo>
                    <a:pt x="113414" y="609600"/>
                  </a:lnTo>
                </a:path>
              </a:pathLst>
            </a:cu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Rectangle 105"/>
          <p:cNvSpPr/>
          <p:nvPr/>
        </p:nvSpPr>
        <p:spPr>
          <a:xfrm>
            <a:off x="6226415" y="1764487"/>
            <a:ext cx="100219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Helvetica" charset="0"/>
                <a:ea typeface="Helvetica" charset="0"/>
                <a:cs typeface="Helvetica" charset="0"/>
              </a:rPr>
              <a:t>Tile Size 128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6956068" y="2415092"/>
            <a:ext cx="10567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Helvetica" charset="0"/>
                <a:ea typeface="Helvetica" charset="0"/>
                <a:cs typeface="Helvetica" charset="0"/>
              </a:rPr>
              <a:t>Power Failure</a:t>
            </a: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B8EE7624-D3AA-0043-AAC1-9472A4B9E816}"/>
              </a:ext>
            </a:extLst>
          </p:cNvPr>
          <p:cNvSpPr/>
          <p:nvPr/>
        </p:nvSpPr>
        <p:spPr>
          <a:xfrm>
            <a:off x="6162945" y="2743824"/>
            <a:ext cx="1302630" cy="807443"/>
          </a:xfrm>
          <a:prstGeom prst="roundRect">
            <a:avLst>
              <a:gd name="adj" fmla="val 6185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/>
          <p:cNvGrpSpPr/>
          <p:nvPr/>
        </p:nvGrpSpPr>
        <p:grpSpPr>
          <a:xfrm>
            <a:off x="6271359" y="2954045"/>
            <a:ext cx="1040799" cy="328568"/>
            <a:chOff x="7282794" y="1118218"/>
            <a:chExt cx="398457" cy="673066"/>
          </a:xfrm>
        </p:grpSpPr>
        <p:grpSp>
          <p:nvGrpSpPr>
            <p:cNvPr id="124" name="Group 123"/>
            <p:cNvGrpSpPr/>
            <p:nvPr/>
          </p:nvGrpSpPr>
          <p:grpSpPr>
            <a:xfrm>
              <a:off x="7282794" y="1118218"/>
              <a:ext cx="398457" cy="668934"/>
              <a:chOff x="5613973" y="1138602"/>
              <a:chExt cx="398457" cy="668934"/>
            </a:xfrm>
          </p:grpSpPr>
          <p:sp>
            <p:nvSpPr>
              <p:cNvPr id="126" name="Rounded Rectangle 125"/>
              <p:cNvSpPr/>
              <p:nvPr/>
            </p:nvSpPr>
            <p:spPr>
              <a:xfrm>
                <a:off x="5613973" y="1138602"/>
                <a:ext cx="398457" cy="668934"/>
              </a:xfrm>
              <a:prstGeom prst="roundRect">
                <a:avLst>
                  <a:gd name="adj" fmla="val 6185"/>
                </a:avLst>
              </a:prstGeom>
              <a:noFill/>
              <a:ln w="25400">
                <a:solidFill>
                  <a:srgbClr val="EB7D3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ounded Rectangle 126"/>
              <p:cNvSpPr/>
              <p:nvPr/>
            </p:nvSpPr>
            <p:spPr>
              <a:xfrm>
                <a:off x="5621057" y="1138602"/>
                <a:ext cx="231236" cy="668934"/>
              </a:xfrm>
              <a:prstGeom prst="roundRect">
                <a:avLst>
                  <a:gd name="adj" fmla="val 6185"/>
                </a:avLst>
              </a:prstGeom>
              <a:solidFill>
                <a:schemeClr val="accent2"/>
              </a:solidFill>
              <a:ln w="25400">
                <a:solidFill>
                  <a:srgbClr val="EB7D3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5" name="Freeform 124"/>
            <p:cNvSpPr/>
            <p:nvPr/>
          </p:nvSpPr>
          <p:spPr>
            <a:xfrm>
              <a:off x="7505411" y="1140817"/>
              <a:ext cx="50500" cy="650467"/>
            </a:xfrm>
            <a:custGeom>
              <a:avLst/>
              <a:gdLst>
                <a:gd name="connsiteX0" fmla="*/ 0 w 113414"/>
                <a:gd name="connsiteY0" fmla="*/ 0 h 609600"/>
                <a:gd name="connsiteX1" fmla="*/ 92149 w 113414"/>
                <a:gd name="connsiteY1" fmla="*/ 99237 h 609600"/>
                <a:gd name="connsiteX2" fmla="*/ 7088 w 113414"/>
                <a:gd name="connsiteY2" fmla="*/ 177210 h 609600"/>
                <a:gd name="connsiteX3" fmla="*/ 113414 w 113414"/>
                <a:gd name="connsiteY3" fmla="*/ 283535 h 609600"/>
                <a:gd name="connsiteX4" fmla="*/ 35442 w 113414"/>
                <a:gd name="connsiteY4" fmla="*/ 361507 h 609600"/>
                <a:gd name="connsiteX5" fmla="*/ 113414 w 113414"/>
                <a:gd name="connsiteY5" fmla="*/ 453656 h 609600"/>
                <a:gd name="connsiteX6" fmla="*/ 21265 w 113414"/>
                <a:gd name="connsiteY6" fmla="*/ 531628 h 609600"/>
                <a:gd name="connsiteX7" fmla="*/ 113414 w 113414"/>
                <a:gd name="connsiteY7" fmla="*/ 60960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414" h="609600">
                  <a:moveTo>
                    <a:pt x="0" y="0"/>
                  </a:moveTo>
                  <a:lnTo>
                    <a:pt x="92149" y="99237"/>
                  </a:lnTo>
                  <a:lnTo>
                    <a:pt x="7088" y="177210"/>
                  </a:lnTo>
                  <a:lnTo>
                    <a:pt x="113414" y="283535"/>
                  </a:lnTo>
                  <a:lnTo>
                    <a:pt x="35442" y="361507"/>
                  </a:lnTo>
                  <a:lnTo>
                    <a:pt x="113414" y="453656"/>
                  </a:lnTo>
                  <a:lnTo>
                    <a:pt x="21265" y="531628"/>
                  </a:lnTo>
                  <a:lnTo>
                    <a:pt x="113414" y="609600"/>
                  </a:lnTo>
                </a:path>
              </a:pathLst>
            </a:cu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8" name="Rectangle 127"/>
          <p:cNvSpPr/>
          <p:nvPr/>
        </p:nvSpPr>
        <p:spPr>
          <a:xfrm>
            <a:off x="6127872" y="2710897"/>
            <a:ext cx="92365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Helvetica" charset="0"/>
                <a:ea typeface="Helvetica" charset="0"/>
                <a:cs typeface="Helvetica" charset="0"/>
              </a:rPr>
              <a:t>Tile Size 64</a:t>
            </a:r>
          </a:p>
        </p:txBody>
      </p:sp>
      <p:cxnSp>
        <p:nvCxnSpPr>
          <p:cNvPr id="130" name="Straight Connector 129"/>
          <p:cNvCxnSpPr/>
          <p:nvPr/>
        </p:nvCxnSpPr>
        <p:spPr>
          <a:xfrm>
            <a:off x="6289856" y="3341141"/>
            <a:ext cx="636864" cy="82211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7071794" y="3321964"/>
            <a:ext cx="63819" cy="10819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FEE4957-8A85-4947-9747-02CB729742FA}"/>
              </a:ext>
            </a:extLst>
          </p:cNvPr>
          <p:cNvCxnSpPr>
            <a:cxnSpLocks/>
          </p:cNvCxnSpPr>
          <p:nvPr/>
        </p:nvCxnSpPr>
        <p:spPr>
          <a:xfrm flipV="1">
            <a:off x="6926720" y="3297149"/>
            <a:ext cx="0" cy="212191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ounded Rectangle 136">
            <a:extLst>
              <a:ext uri="{FF2B5EF4-FFF2-40B4-BE49-F238E27FC236}">
                <a16:creationId xmlns:a16="http://schemas.microsoft.com/office/drawing/2014/main" id="{B8EE7624-D3AA-0043-AAC1-9472A4B9E816}"/>
              </a:ext>
            </a:extLst>
          </p:cNvPr>
          <p:cNvSpPr/>
          <p:nvPr/>
        </p:nvSpPr>
        <p:spPr>
          <a:xfrm>
            <a:off x="7556733" y="2751118"/>
            <a:ext cx="832648" cy="799033"/>
          </a:xfrm>
          <a:prstGeom prst="roundRect">
            <a:avLst>
              <a:gd name="adj" fmla="val 6185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/>
          <p:cNvGrpSpPr/>
          <p:nvPr/>
        </p:nvGrpSpPr>
        <p:grpSpPr>
          <a:xfrm>
            <a:off x="7665129" y="2961341"/>
            <a:ext cx="566417" cy="326551"/>
            <a:chOff x="5613973" y="1138602"/>
            <a:chExt cx="216846" cy="668934"/>
          </a:xfrm>
        </p:grpSpPr>
        <p:sp>
          <p:nvSpPr>
            <p:cNvPr id="141" name="Rounded Rectangle 140"/>
            <p:cNvSpPr/>
            <p:nvPr/>
          </p:nvSpPr>
          <p:spPr>
            <a:xfrm>
              <a:off x="5613973" y="1138602"/>
              <a:ext cx="216846" cy="668934"/>
            </a:xfrm>
            <a:prstGeom prst="roundRect">
              <a:avLst>
                <a:gd name="adj" fmla="val 6185"/>
              </a:avLst>
            </a:prstGeom>
            <a:noFill/>
            <a:ln w="25400">
              <a:solidFill>
                <a:srgbClr val="EB7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ounded Rectangle 141"/>
            <p:cNvSpPr/>
            <p:nvPr/>
          </p:nvSpPr>
          <p:spPr>
            <a:xfrm>
              <a:off x="5621057" y="1138602"/>
              <a:ext cx="200404" cy="668934"/>
            </a:xfrm>
            <a:prstGeom prst="roundRect">
              <a:avLst>
                <a:gd name="adj" fmla="val 6185"/>
              </a:avLst>
            </a:prstGeom>
            <a:solidFill>
              <a:schemeClr val="accent2"/>
            </a:solidFill>
            <a:ln w="25400">
              <a:solidFill>
                <a:srgbClr val="EB7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4" name="Straight Connector 143"/>
          <p:cNvCxnSpPr/>
          <p:nvPr/>
        </p:nvCxnSpPr>
        <p:spPr>
          <a:xfrm>
            <a:off x="7683642" y="3348435"/>
            <a:ext cx="567580" cy="81725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7511728" y="2720967"/>
            <a:ext cx="92365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Helvetica" charset="0"/>
                <a:ea typeface="Helvetica" charset="0"/>
                <a:cs typeface="Helvetica" charset="0"/>
              </a:rPr>
              <a:t>Tile Size 32</a:t>
            </a:r>
          </a:p>
        </p:txBody>
      </p:sp>
      <p:sp>
        <p:nvSpPr>
          <p:cNvPr id="151" name="Triangle 150"/>
          <p:cNvSpPr/>
          <p:nvPr/>
        </p:nvSpPr>
        <p:spPr>
          <a:xfrm flipV="1">
            <a:off x="6535658" y="2656693"/>
            <a:ext cx="146115" cy="9442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2" name="Triangle 151"/>
          <p:cNvSpPr/>
          <p:nvPr/>
        </p:nvSpPr>
        <p:spPr>
          <a:xfrm rot="16200000" flipV="1">
            <a:off x="7445475" y="3104252"/>
            <a:ext cx="146115" cy="9442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2" name="Rounded Rectangle 221"/>
          <p:cNvSpPr/>
          <p:nvPr/>
        </p:nvSpPr>
        <p:spPr>
          <a:xfrm>
            <a:off x="8056213" y="1619855"/>
            <a:ext cx="895213" cy="637446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Energy-Aware Tiling</a:t>
            </a:r>
            <a:endParaRPr lang="en-US" sz="1100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3" name="Bent Arrow 222"/>
          <p:cNvSpPr/>
          <p:nvPr/>
        </p:nvSpPr>
        <p:spPr>
          <a:xfrm rot="5400000" flipV="1">
            <a:off x="7604091" y="1380604"/>
            <a:ext cx="117329" cy="810719"/>
          </a:xfrm>
          <a:prstGeom prst="bentArrow">
            <a:avLst>
              <a:gd name="adj1" fmla="val 0"/>
              <a:gd name="adj2" fmla="val 19595"/>
              <a:gd name="adj3" fmla="val 25000"/>
              <a:gd name="adj4" fmla="val 43750"/>
            </a:avLst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555A4A4B-69D5-4AE0-93DE-067A40EAB441}"/>
              </a:ext>
            </a:extLst>
          </p:cNvPr>
          <p:cNvGrpSpPr/>
          <p:nvPr/>
        </p:nvGrpSpPr>
        <p:grpSpPr>
          <a:xfrm>
            <a:off x="6701274" y="970618"/>
            <a:ext cx="1127063" cy="375477"/>
            <a:chOff x="6153041" y="1491389"/>
            <a:chExt cx="768281" cy="255953"/>
          </a:xfrm>
        </p:grpSpPr>
        <p:sp>
          <p:nvSpPr>
            <p:cNvPr id="283" name="Rounded Rectangle 34">
              <a:extLst>
                <a:ext uri="{FF2B5EF4-FFF2-40B4-BE49-F238E27FC236}">
                  <a16:creationId xmlns:a16="http://schemas.microsoft.com/office/drawing/2014/main" id="{C08DB2F4-5995-4C18-B2CA-2441629CAAFD}"/>
                </a:ext>
              </a:extLst>
            </p:cNvPr>
            <p:cNvSpPr/>
            <p:nvPr/>
          </p:nvSpPr>
          <p:spPr>
            <a:xfrm>
              <a:off x="6306720" y="1491389"/>
              <a:ext cx="614602" cy="255953"/>
            </a:xfrm>
            <a:prstGeom prst="roundRect">
              <a:avLst/>
            </a:prstGeom>
            <a:noFill/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000" b="1" dirty="0">
                  <a:solidFill>
                    <a:schemeClr val="accent2"/>
                  </a:solidFill>
                  <a:latin typeface="Helvetica" charset="0"/>
                  <a:ea typeface="Helvetica" charset="0"/>
                  <a:cs typeface="Helvetica" charset="0"/>
                </a:rPr>
                <a:t>TAILS</a:t>
              </a:r>
            </a:p>
          </p:txBody>
        </p:sp>
        <p:pic>
          <p:nvPicPr>
            <p:cNvPr id="284" name="Picture 283">
              <a:extLst>
                <a:ext uri="{FF2B5EF4-FFF2-40B4-BE49-F238E27FC236}">
                  <a16:creationId xmlns:a16="http://schemas.microsoft.com/office/drawing/2014/main" id="{6393EFF2-3EFA-4115-92B0-8161166CB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3041" y="1495896"/>
              <a:ext cx="200995" cy="223987"/>
            </a:xfrm>
            <a:prstGeom prst="rect">
              <a:avLst/>
            </a:prstGeom>
          </p:spPr>
        </p:pic>
      </p:grpSp>
      <p:cxnSp>
        <p:nvCxnSpPr>
          <p:cNvPr id="213" name="Straight Connector 212"/>
          <p:cNvCxnSpPr/>
          <p:nvPr/>
        </p:nvCxnSpPr>
        <p:spPr>
          <a:xfrm>
            <a:off x="6386209" y="2370188"/>
            <a:ext cx="665314" cy="8982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 flipV="1">
            <a:off x="7187858" y="2354066"/>
            <a:ext cx="63819" cy="10819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>
            <a:off x="7248506" y="2359260"/>
            <a:ext cx="665314" cy="8982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7132666" y="3328440"/>
            <a:ext cx="291548" cy="66006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8FEE4957-8A85-4947-9747-02CB729742FA}"/>
              </a:ext>
            </a:extLst>
          </p:cNvPr>
          <p:cNvCxnSpPr>
            <a:cxnSpLocks/>
          </p:cNvCxnSpPr>
          <p:nvPr/>
        </p:nvCxnSpPr>
        <p:spPr>
          <a:xfrm flipV="1">
            <a:off x="7036179" y="2317252"/>
            <a:ext cx="0" cy="280126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6842930" y="3261553"/>
            <a:ext cx="5559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1000" dirty="0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sz="1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6502" y="2304087"/>
            <a:ext cx="5559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1000" dirty="0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sz="1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28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:a16="http://schemas.microsoft.com/office/drawing/2014/main" id="{17C869B5-9E85-A948-8037-1DDF14D3B5FB}"/>
              </a:ext>
            </a:extLst>
          </p:cNvPr>
          <p:cNvSpPr txBox="1"/>
          <p:nvPr/>
        </p:nvSpPr>
        <p:spPr>
          <a:xfrm rot="16200000">
            <a:off x="7063230" y="6422936"/>
            <a:ext cx="585216" cy="369332"/>
          </a:xfrm>
          <a:prstGeom prst="rect">
            <a:avLst/>
          </a:prstGeom>
          <a:noFill/>
        </p:spPr>
        <p:txBody>
          <a:bodyPr wrap="square" lIns="0" tIns="0" rIns="0" bIns="91440" rtlCol="0">
            <a:spAutoFit/>
          </a:bodyPr>
          <a:lstStyle/>
          <a:p>
            <a:pPr algn="ctr"/>
            <a:r>
              <a:rPr lang="mr-IN" b="1" dirty="0"/>
              <a:t>…</a:t>
            </a:r>
            <a:endParaRPr lang="en-US" b="1" dirty="0"/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B8EE7624-D3AA-0043-AAC1-9472A4B9E816}"/>
              </a:ext>
            </a:extLst>
          </p:cNvPr>
          <p:cNvSpPr/>
          <p:nvPr/>
        </p:nvSpPr>
        <p:spPr>
          <a:xfrm>
            <a:off x="6270915" y="1780480"/>
            <a:ext cx="2004385" cy="876213"/>
          </a:xfrm>
          <a:prstGeom prst="roundRect">
            <a:avLst>
              <a:gd name="adj" fmla="val 6185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6A70965-9D92-B740-B1D5-5C6E65078E0F}"/>
              </a:ext>
            </a:extLst>
          </p:cNvPr>
          <p:cNvSpPr/>
          <p:nvPr/>
        </p:nvSpPr>
        <p:spPr>
          <a:xfrm>
            <a:off x="2709358" y="1594446"/>
            <a:ext cx="2303123" cy="134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C869B5-9E85-A948-8037-1DDF14D3B5FB}"/>
              </a:ext>
            </a:extLst>
          </p:cNvPr>
          <p:cNvSpPr txBox="1"/>
          <p:nvPr/>
        </p:nvSpPr>
        <p:spPr>
          <a:xfrm rot="16200000">
            <a:off x="3584083" y="4006908"/>
            <a:ext cx="585216" cy="369332"/>
          </a:xfrm>
          <a:prstGeom prst="rect">
            <a:avLst/>
          </a:prstGeom>
          <a:noFill/>
        </p:spPr>
        <p:txBody>
          <a:bodyPr wrap="square" lIns="0" tIns="0" rIns="0" bIns="91440" rtlCol="0">
            <a:spAutoFit/>
          </a:bodyPr>
          <a:lstStyle/>
          <a:p>
            <a:pPr algn="ctr"/>
            <a:r>
              <a:rPr lang="mr-IN" b="1" dirty="0"/>
              <a:t>…</a:t>
            </a:r>
            <a:endParaRPr lang="en-US" b="1" dirty="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EE935EF9-6FB3-224E-889F-EB66643D9C23}"/>
              </a:ext>
            </a:extLst>
          </p:cNvPr>
          <p:cNvSpPr/>
          <p:nvPr/>
        </p:nvSpPr>
        <p:spPr>
          <a:xfrm>
            <a:off x="3190855" y="4983518"/>
            <a:ext cx="456721" cy="416778"/>
          </a:xfrm>
          <a:prstGeom prst="roundRect">
            <a:avLst>
              <a:gd name="adj" fmla="val 22389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A980D1C-E1B7-E145-B774-BC005089258D}"/>
              </a:ext>
            </a:extLst>
          </p:cNvPr>
          <p:cNvSpPr/>
          <p:nvPr/>
        </p:nvSpPr>
        <p:spPr>
          <a:xfrm>
            <a:off x="4084309" y="4987276"/>
            <a:ext cx="456721" cy="416778"/>
          </a:xfrm>
          <a:prstGeom prst="roundRect">
            <a:avLst>
              <a:gd name="adj" fmla="val 22389"/>
            </a:avLst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3219064" y="5625625"/>
            <a:ext cx="456721" cy="416778"/>
            <a:chOff x="3273004" y="5196951"/>
            <a:chExt cx="456721" cy="416778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F0D3C6AF-2502-644F-BCD4-C33906BF9D1A}"/>
                </a:ext>
              </a:extLst>
            </p:cNvPr>
            <p:cNvSpPr/>
            <p:nvPr/>
          </p:nvSpPr>
          <p:spPr>
            <a:xfrm>
              <a:off x="3273004" y="5196951"/>
              <a:ext cx="456721" cy="416778"/>
            </a:xfrm>
            <a:prstGeom prst="roundRect">
              <a:avLst>
                <a:gd name="adj" fmla="val 22389"/>
              </a:avLst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447EB8E-DBFD-5644-8601-A986F7214E1A}"/>
                </a:ext>
              </a:extLst>
            </p:cNvPr>
            <p:cNvSpPr/>
            <p:nvPr/>
          </p:nvSpPr>
          <p:spPr>
            <a:xfrm>
              <a:off x="3559340" y="5345904"/>
              <a:ext cx="118872" cy="1188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E80AECEE-E8F0-6646-9083-6B3E5D3A2992}"/>
              </a:ext>
            </a:extLst>
          </p:cNvPr>
          <p:cNvSpPr/>
          <p:nvPr/>
        </p:nvSpPr>
        <p:spPr>
          <a:xfrm>
            <a:off x="2715714" y="1372084"/>
            <a:ext cx="2296767" cy="3048718"/>
          </a:xfrm>
          <a:prstGeom prst="roundRect">
            <a:avLst>
              <a:gd name="adj" fmla="val 6185"/>
            </a:avLst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9463F3D4-38FB-AD43-914E-91A700C466E1}"/>
              </a:ext>
            </a:extLst>
          </p:cNvPr>
          <p:cNvSpPr/>
          <p:nvPr/>
        </p:nvSpPr>
        <p:spPr>
          <a:xfrm>
            <a:off x="2721802" y="1362765"/>
            <a:ext cx="2290679" cy="317996"/>
          </a:xfrm>
          <a:prstGeom prst="roundRect">
            <a:avLst>
              <a:gd name="adj" fmla="val 48265"/>
            </a:avLst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Task_Apply_Filter</a:t>
            </a:r>
            <a:endParaRPr lang="en-US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E5A7145-3E47-CE4F-9C74-4E2F59F5665B}"/>
              </a:ext>
            </a:extLst>
          </p:cNvPr>
          <p:cNvGrpSpPr/>
          <p:nvPr/>
        </p:nvGrpSpPr>
        <p:grpSpPr>
          <a:xfrm>
            <a:off x="5254134" y="1859001"/>
            <a:ext cx="718425" cy="897503"/>
            <a:chOff x="5209194" y="1092099"/>
            <a:chExt cx="718425" cy="897503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E6E2E9-5B92-4A42-8621-13C5CB7C3A70}"/>
                </a:ext>
              </a:extLst>
            </p:cNvPr>
            <p:cNvSpPr/>
            <p:nvPr/>
          </p:nvSpPr>
          <p:spPr>
            <a:xfrm>
              <a:off x="5350824" y="1092099"/>
              <a:ext cx="433315" cy="8975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50" b="1" dirty="0">
                  <a:latin typeface="Helvetica" charset="0"/>
                  <a:ea typeface="Helvetica" charset="0"/>
                  <a:cs typeface="Helvetica" charset="0"/>
                </a:rPr>
                <a:t>FRAM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BDB71B3-F45A-7F47-BF5A-79D398723CE6}"/>
                </a:ext>
              </a:extLst>
            </p:cNvPr>
            <p:cNvSpPr/>
            <p:nvPr/>
          </p:nvSpPr>
          <p:spPr>
            <a:xfrm>
              <a:off x="5209194" y="1180214"/>
              <a:ext cx="195894" cy="956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798E189-2AA8-DD46-980F-FEA58DE9DDDE}"/>
                </a:ext>
              </a:extLst>
            </p:cNvPr>
            <p:cNvSpPr/>
            <p:nvPr/>
          </p:nvSpPr>
          <p:spPr>
            <a:xfrm>
              <a:off x="5209194" y="1345565"/>
              <a:ext cx="195894" cy="956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2E9884E-6F9C-DE46-B9B2-2694196948E1}"/>
                </a:ext>
              </a:extLst>
            </p:cNvPr>
            <p:cNvSpPr/>
            <p:nvPr/>
          </p:nvSpPr>
          <p:spPr>
            <a:xfrm>
              <a:off x="5209194" y="1663443"/>
              <a:ext cx="195894" cy="956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DD0CDB6-9F29-DC49-99DE-0D043B49F18B}"/>
                </a:ext>
              </a:extLst>
            </p:cNvPr>
            <p:cNvSpPr/>
            <p:nvPr/>
          </p:nvSpPr>
          <p:spPr>
            <a:xfrm>
              <a:off x="5209194" y="1821706"/>
              <a:ext cx="195894" cy="956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C1936B9-14FC-8D46-8391-F084D10C25B7}"/>
                </a:ext>
              </a:extLst>
            </p:cNvPr>
            <p:cNvSpPr/>
            <p:nvPr/>
          </p:nvSpPr>
          <p:spPr>
            <a:xfrm>
              <a:off x="5731725" y="1176671"/>
              <a:ext cx="195894" cy="956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7497E1F-4C91-A14B-890A-8F74FB59FE2E}"/>
                </a:ext>
              </a:extLst>
            </p:cNvPr>
            <p:cNvSpPr/>
            <p:nvPr/>
          </p:nvSpPr>
          <p:spPr>
            <a:xfrm>
              <a:off x="5731725" y="1342022"/>
              <a:ext cx="195894" cy="956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82A7270-E220-B247-944D-1505896B1434}"/>
                </a:ext>
              </a:extLst>
            </p:cNvPr>
            <p:cNvSpPr/>
            <p:nvPr/>
          </p:nvSpPr>
          <p:spPr>
            <a:xfrm>
              <a:off x="5731725" y="1659900"/>
              <a:ext cx="195894" cy="956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283EB0C-E093-8141-B756-871535F86F10}"/>
                </a:ext>
              </a:extLst>
            </p:cNvPr>
            <p:cNvSpPr/>
            <p:nvPr/>
          </p:nvSpPr>
          <p:spPr>
            <a:xfrm>
              <a:off x="5731725" y="1818163"/>
              <a:ext cx="195894" cy="956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B6A70965-9D92-B740-B1D5-5C6E65078E0F}"/>
              </a:ext>
            </a:extLst>
          </p:cNvPr>
          <p:cNvSpPr/>
          <p:nvPr/>
        </p:nvSpPr>
        <p:spPr>
          <a:xfrm>
            <a:off x="2919841" y="4811160"/>
            <a:ext cx="1894611" cy="134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E80AECEE-E8F0-6646-9083-6B3E5D3A2992}"/>
              </a:ext>
            </a:extLst>
          </p:cNvPr>
          <p:cNvSpPr/>
          <p:nvPr/>
        </p:nvSpPr>
        <p:spPr>
          <a:xfrm>
            <a:off x="2925068" y="4588800"/>
            <a:ext cx="1889382" cy="1862111"/>
          </a:xfrm>
          <a:prstGeom prst="roundRect">
            <a:avLst>
              <a:gd name="adj" fmla="val 6185"/>
            </a:avLst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9463F3D4-38FB-AD43-914E-91A700C466E1}"/>
              </a:ext>
            </a:extLst>
          </p:cNvPr>
          <p:cNvSpPr/>
          <p:nvPr/>
        </p:nvSpPr>
        <p:spPr>
          <a:xfrm>
            <a:off x="2930076" y="4579479"/>
            <a:ext cx="1884374" cy="317996"/>
          </a:xfrm>
          <a:prstGeom prst="roundRect">
            <a:avLst>
              <a:gd name="adj" fmla="val 48265"/>
            </a:avLst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Task_Get_Next_Filter</a:t>
            </a:r>
            <a:endParaRPr lang="en-US" sz="1400" dirty="0"/>
          </a:p>
        </p:txBody>
      </p:sp>
      <p:sp>
        <p:nvSpPr>
          <p:cNvPr id="42" name="TextBox 41"/>
          <p:cNvSpPr txBox="1"/>
          <p:nvPr/>
        </p:nvSpPr>
        <p:spPr>
          <a:xfrm>
            <a:off x="3186771" y="5374291"/>
            <a:ext cx="13179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Swap Double Buffer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3732109" y="5124640"/>
            <a:ext cx="29114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>
            <a:off x="3700351" y="5255845"/>
            <a:ext cx="29114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rot="5400000" flipH="1">
            <a:off x="3419262" y="6039022"/>
            <a:ext cx="29114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/>
          <p:cNvGrpSpPr/>
          <p:nvPr/>
        </p:nvGrpSpPr>
        <p:grpSpPr>
          <a:xfrm>
            <a:off x="4066175" y="5627224"/>
            <a:ext cx="456721" cy="416778"/>
            <a:chOff x="3273004" y="5196951"/>
            <a:chExt cx="456721" cy="416778"/>
          </a:xfrm>
        </p:grpSpPr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F0D3C6AF-2502-644F-BCD4-C33906BF9D1A}"/>
                </a:ext>
              </a:extLst>
            </p:cNvPr>
            <p:cNvSpPr/>
            <p:nvPr/>
          </p:nvSpPr>
          <p:spPr>
            <a:xfrm>
              <a:off x="3273004" y="5196951"/>
              <a:ext cx="456721" cy="416778"/>
            </a:xfrm>
            <a:prstGeom prst="roundRect">
              <a:avLst>
                <a:gd name="adj" fmla="val 22389"/>
              </a:avLst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447EB8E-DBFD-5644-8601-A986F7214E1A}"/>
                </a:ext>
              </a:extLst>
            </p:cNvPr>
            <p:cNvSpPr/>
            <p:nvPr/>
          </p:nvSpPr>
          <p:spPr>
            <a:xfrm>
              <a:off x="3351523" y="5445656"/>
              <a:ext cx="118872" cy="1188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2" name="Straight Arrow Connector 81"/>
          <p:cNvCxnSpPr/>
          <p:nvPr/>
        </p:nvCxnSpPr>
        <p:spPr>
          <a:xfrm rot="5400000" flipH="1">
            <a:off x="4067328" y="6158782"/>
            <a:ext cx="29114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3743194" y="5842307"/>
            <a:ext cx="29114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3369030" y="6237012"/>
            <a:ext cx="11288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latin typeface="Helvetica" charset="0"/>
                <a:ea typeface="Helvetica" charset="0"/>
                <a:cs typeface="Helvetica" charset="0"/>
              </a:rPr>
              <a:t>Next Filter Value</a:t>
            </a:r>
            <a:endParaRPr lang="en-US" sz="10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AC2E57D-F2C4-2142-A84A-9E523ACBA281}"/>
              </a:ext>
            </a:extLst>
          </p:cNvPr>
          <p:cNvCxnSpPr>
            <a:cxnSpLocks/>
          </p:cNvCxnSpPr>
          <p:nvPr/>
        </p:nvCxnSpPr>
        <p:spPr>
          <a:xfrm flipV="1">
            <a:off x="2503851" y="1754671"/>
            <a:ext cx="4985" cy="44249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1C4730BF-2459-0646-924C-0B0C7A1C0771}"/>
              </a:ext>
            </a:extLst>
          </p:cNvPr>
          <p:cNvCxnSpPr>
            <a:cxnSpLocks/>
          </p:cNvCxnSpPr>
          <p:nvPr/>
        </p:nvCxnSpPr>
        <p:spPr>
          <a:xfrm>
            <a:off x="2508836" y="6161912"/>
            <a:ext cx="42124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23501D4-809F-7844-945A-5D634E44E763}"/>
              </a:ext>
            </a:extLst>
          </p:cNvPr>
          <p:cNvCxnSpPr>
            <a:cxnSpLocks/>
          </p:cNvCxnSpPr>
          <p:nvPr/>
        </p:nvCxnSpPr>
        <p:spPr>
          <a:xfrm flipH="1">
            <a:off x="2503851" y="1771521"/>
            <a:ext cx="201061" cy="0"/>
          </a:xfrm>
          <a:prstGeom prst="line">
            <a:avLst/>
          </a:prstGeom>
          <a:ln w="38100">
            <a:solidFill>
              <a:schemeClr val="accent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FEE4957-8A85-4947-9747-02CB729742FA}"/>
              </a:ext>
            </a:extLst>
          </p:cNvPr>
          <p:cNvCxnSpPr>
            <a:cxnSpLocks/>
          </p:cNvCxnSpPr>
          <p:nvPr/>
        </p:nvCxnSpPr>
        <p:spPr>
          <a:xfrm flipV="1">
            <a:off x="2732706" y="4335809"/>
            <a:ext cx="935970" cy="4428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FEE4957-8A85-4947-9747-02CB729742FA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2739658" y="4322048"/>
            <a:ext cx="341779" cy="4566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ounded Rectangle 93"/>
          <p:cNvSpPr/>
          <p:nvPr/>
        </p:nvSpPr>
        <p:spPr>
          <a:xfrm>
            <a:off x="1877109" y="4397014"/>
            <a:ext cx="975708" cy="852487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Loop-Ordered Buffering: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Idempotent</a:t>
            </a:r>
          </a:p>
        </p:txBody>
      </p:sp>
      <p:sp>
        <p:nvSpPr>
          <p:cNvPr id="95" name="Rectangle 94"/>
          <p:cNvSpPr/>
          <p:nvPr/>
        </p:nvSpPr>
        <p:spPr>
          <a:xfrm>
            <a:off x="6089705" y="1589288"/>
            <a:ext cx="2376705" cy="1221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ounded Rectangle 95"/>
          <p:cNvSpPr/>
          <p:nvPr/>
        </p:nvSpPr>
        <p:spPr>
          <a:xfrm>
            <a:off x="6089704" y="1336482"/>
            <a:ext cx="2369020" cy="2330216"/>
          </a:xfrm>
          <a:prstGeom prst="roundRect">
            <a:avLst>
              <a:gd name="adj" fmla="val 10705"/>
            </a:avLst>
          </a:prstGeom>
          <a:noFill/>
          <a:ln w="25400">
            <a:solidFill>
              <a:srgbClr val="EB7D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ounded Rectangle 96"/>
          <p:cNvSpPr/>
          <p:nvPr/>
        </p:nvSpPr>
        <p:spPr>
          <a:xfrm>
            <a:off x="6089704" y="1336483"/>
            <a:ext cx="2369020" cy="340241"/>
          </a:xfrm>
          <a:prstGeom prst="roundRect">
            <a:avLst>
              <a:gd name="adj" fmla="val 39872"/>
            </a:avLst>
          </a:prstGeom>
          <a:solidFill>
            <a:schemeClr val="accent2"/>
          </a:solidFill>
          <a:ln w="25400">
            <a:solidFill>
              <a:srgbClr val="EB7D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Task_Calibrating_Tile_Size</a:t>
            </a:r>
            <a:endParaRPr lang="en-US" sz="135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6379321" y="1990701"/>
            <a:ext cx="1805253" cy="328568"/>
            <a:chOff x="7282794" y="1118218"/>
            <a:chExt cx="691119" cy="673066"/>
          </a:xfrm>
        </p:grpSpPr>
        <p:grpSp>
          <p:nvGrpSpPr>
            <p:cNvPr id="99" name="Group 98"/>
            <p:cNvGrpSpPr/>
            <p:nvPr/>
          </p:nvGrpSpPr>
          <p:grpSpPr>
            <a:xfrm>
              <a:off x="7282794" y="1118218"/>
              <a:ext cx="691119" cy="668934"/>
              <a:chOff x="5613973" y="1138602"/>
              <a:chExt cx="691119" cy="668934"/>
            </a:xfrm>
          </p:grpSpPr>
          <p:sp>
            <p:nvSpPr>
              <p:cNvPr id="100" name="Rounded Rectangle 99"/>
              <p:cNvSpPr/>
              <p:nvPr/>
            </p:nvSpPr>
            <p:spPr>
              <a:xfrm>
                <a:off x="5613973" y="1138602"/>
                <a:ext cx="691119" cy="668934"/>
              </a:xfrm>
              <a:prstGeom prst="roundRect">
                <a:avLst>
                  <a:gd name="adj" fmla="val 6185"/>
                </a:avLst>
              </a:prstGeom>
              <a:noFill/>
              <a:ln w="25400">
                <a:solidFill>
                  <a:srgbClr val="EB7D3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ounded Rectangle 100"/>
              <p:cNvSpPr/>
              <p:nvPr/>
            </p:nvSpPr>
            <p:spPr>
              <a:xfrm>
                <a:off x="5621057" y="1138602"/>
                <a:ext cx="231236" cy="668934"/>
              </a:xfrm>
              <a:prstGeom prst="roundRect">
                <a:avLst>
                  <a:gd name="adj" fmla="val 6185"/>
                </a:avLst>
              </a:prstGeom>
              <a:solidFill>
                <a:schemeClr val="accent2"/>
              </a:solidFill>
              <a:ln w="25400">
                <a:solidFill>
                  <a:srgbClr val="EB7D3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Freeform 101"/>
            <p:cNvSpPr/>
            <p:nvPr/>
          </p:nvSpPr>
          <p:spPr>
            <a:xfrm>
              <a:off x="7505411" y="1140817"/>
              <a:ext cx="50500" cy="650467"/>
            </a:xfrm>
            <a:custGeom>
              <a:avLst/>
              <a:gdLst>
                <a:gd name="connsiteX0" fmla="*/ 0 w 113414"/>
                <a:gd name="connsiteY0" fmla="*/ 0 h 609600"/>
                <a:gd name="connsiteX1" fmla="*/ 92149 w 113414"/>
                <a:gd name="connsiteY1" fmla="*/ 99237 h 609600"/>
                <a:gd name="connsiteX2" fmla="*/ 7088 w 113414"/>
                <a:gd name="connsiteY2" fmla="*/ 177210 h 609600"/>
                <a:gd name="connsiteX3" fmla="*/ 113414 w 113414"/>
                <a:gd name="connsiteY3" fmla="*/ 283535 h 609600"/>
                <a:gd name="connsiteX4" fmla="*/ 35442 w 113414"/>
                <a:gd name="connsiteY4" fmla="*/ 361507 h 609600"/>
                <a:gd name="connsiteX5" fmla="*/ 113414 w 113414"/>
                <a:gd name="connsiteY5" fmla="*/ 453656 h 609600"/>
                <a:gd name="connsiteX6" fmla="*/ 21265 w 113414"/>
                <a:gd name="connsiteY6" fmla="*/ 531628 h 609600"/>
                <a:gd name="connsiteX7" fmla="*/ 113414 w 113414"/>
                <a:gd name="connsiteY7" fmla="*/ 60960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414" h="609600">
                  <a:moveTo>
                    <a:pt x="0" y="0"/>
                  </a:moveTo>
                  <a:lnTo>
                    <a:pt x="92149" y="99237"/>
                  </a:lnTo>
                  <a:lnTo>
                    <a:pt x="7088" y="177210"/>
                  </a:lnTo>
                  <a:lnTo>
                    <a:pt x="113414" y="283535"/>
                  </a:lnTo>
                  <a:lnTo>
                    <a:pt x="35442" y="361507"/>
                  </a:lnTo>
                  <a:lnTo>
                    <a:pt x="113414" y="453656"/>
                  </a:lnTo>
                  <a:lnTo>
                    <a:pt x="21265" y="531628"/>
                  </a:lnTo>
                  <a:lnTo>
                    <a:pt x="113414" y="609600"/>
                  </a:lnTo>
                </a:path>
              </a:pathLst>
            </a:cu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Rectangle 105"/>
          <p:cNvSpPr/>
          <p:nvPr/>
        </p:nvSpPr>
        <p:spPr>
          <a:xfrm>
            <a:off x="6226415" y="1764487"/>
            <a:ext cx="100219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Helvetica" charset="0"/>
                <a:ea typeface="Helvetica" charset="0"/>
                <a:cs typeface="Helvetica" charset="0"/>
              </a:rPr>
              <a:t>Tile Size 128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6956068" y="2415092"/>
            <a:ext cx="10567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Helvetica" charset="0"/>
                <a:ea typeface="Helvetica" charset="0"/>
                <a:cs typeface="Helvetica" charset="0"/>
              </a:rPr>
              <a:t>Power Failure</a:t>
            </a: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B8EE7624-D3AA-0043-AAC1-9472A4B9E816}"/>
              </a:ext>
            </a:extLst>
          </p:cNvPr>
          <p:cNvSpPr/>
          <p:nvPr/>
        </p:nvSpPr>
        <p:spPr>
          <a:xfrm>
            <a:off x="6162945" y="2743824"/>
            <a:ext cx="1302630" cy="807443"/>
          </a:xfrm>
          <a:prstGeom prst="roundRect">
            <a:avLst>
              <a:gd name="adj" fmla="val 6185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/>
          <p:cNvGrpSpPr/>
          <p:nvPr/>
        </p:nvGrpSpPr>
        <p:grpSpPr>
          <a:xfrm>
            <a:off x="6271359" y="2954045"/>
            <a:ext cx="1040799" cy="328568"/>
            <a:chOff x="7282794" y="1118218"/>
            <a:chExt cx="398457" cy="673066"/>
          </a:xfrm>
        </p:grpSpPr>
        <p:grpSp>
          <p:nvGrpSpPr>
            <p:cNvPr id="124" name="Group 123"/>
            <p:cNvGrpSpPr/>
            <p:nvPr/>
          </p:nvGrpSpPr>
          <p:grpSpPr>
            <a:xfrm>
              <a:off x="7282794" y="1118218"/>
              <a:ext cx="398457" cy="668934"/>
              <a:chOff x="5613973" y="1138602"/>
              <a:chExt cx="398457" cy="668934"/>
            </a:xfrm>
          </p:grpSpPr>
          <p:sp>
            <p:nvSpPr>
              <p:cNvPr id="126" name="Rounded Rectangle 125"/>
              <p:cNvSpPr/>
              <p:nvPr/>
            </p:nvSpPr>
            <p:spPr>
              <a:xfrm>
                <a:off x="5613973" y="1138602"/>
                <a:ext cx="398457" cy="668934"/>
              </a:xfrm>
              <a:prstGeom prst="roundRect">
                <a:avLst>
                  <a:gd name="adj" fmla="val 6185"/>
                </a:avLst>
              </a:prstGeom>
              <a:noFill/>
              <a:ln w="25400">
                <a:solidFill>
                  <a:srgbClr val="EB7D3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ounded Rectangle 126"/>
              <p:cNvSpPr/>
              <p:nvPr/>
            </p:nvSpPr>
            <p:spPr>
              <a:xfrm>
                <a:off x="5621057" y="1138602"/>
                <a:ext cx="231236" cy="668934"/>
              </a:xfrm>
              <a:prstGeom prst="roundRect">
                <a:avLst>
                  <a:gd name="adj" fmla="val 6185"/>
                </a:avLst>
              </a:prstGeom>
              <a:solidFill>
                <a:schemeClr val="accent2"/>
              </a:solidFill>
              <a:ln w="25400">
                <a:solidFill>
                  <a:srgbClr val="EB7D3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5" name="Freeform 124"/>
            <p:cNvSpPr/>
            <p:nvPr/>
          </p:nvSpPr>
          <p:spPr>
            <a:xfrm>
              <a:off x="7505411" y="1140817"/>
              <a:ext cx="50500" cy="650467"/>
            </a:xfrm>
            <a:custGeom>
              <a:avLst/>
              <a:gdLst>
                <a:gd name="connsiteX0" fmla="*/ 0 w 113414"/>
                <a:gd name="connsiteY0" fmla="*/ 0 h 609600"/>
                <a:gd name="connsiteX1" fmla="*/ 92149 w 113414"/>
                <a:gd name="connsiteY1" fmla="*/ 99237 h 609600"/>
                <a:gd name="connsiteX2" fmla="*/ 7088 w 113414"/>
                <a:gd name="connsiteY2" fmla="*/ 177210 h 609600"/>
                <a:gd name="connsiteX3" fmla="*/ 113414 w 113414"/>
                <a:gd name="connsiteY3" fmla="*/ 283535 h 609600"/>
                <a:gd name="connsiteX4" fmla="*/ 35442 w 113414"/>
                <a:gd name="connsiteY4" fmla="*/ 361507 h 609600"/>
                <a:gd name="connsiteX5" fmla="*/ 113414 w 113414"/>
                <a:gd name="connsiteY5" fmla="*/ 453656 h 609600"/>
                <a:gd name="connsiteX6" fmla="*/ 21265 w 113414"/>
                <a:gd name="connsiteY6" fmla="*/ 531628 h 609600"/>
                <a:gd name="connsiteX7" fmla="*/ 113414 w 113414"/>
                <a:gd name="connsiteY7" fmla="*/ 60960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414" h="609600">
                  <a:moveTo>
                    <a:pt x="0" y="0"/>
                  </a:moveTo>
                  <a:lnTo>
                    <a:pt x="92149" y="99237"/>
                  </a:lnTo>
                  <a:lnTo>
                    <a:pt x="7088" y="177210"/>
                  </a:lnTo>
                  <a:lnTo>
                    <a:pt x="113414" y="283535"/>
                  </a:lnTo>
                  <a:lnTo>
                    <a:pt x="35442" y="361507"/>
                  </a:lnTo>
                  <a:lnTo>
                    <a:pt x="113414" y="453656"/>
                  </a:lnTo>
                  <a:lnTo>
                    <a:pt x="21265" y="531628"/>
                  </a:lnTo>
                  <a:lnTo>
                    <a:pt x="113414" y="609600"/>
                  </a:lnTo>
                </a:path>
              </a:pathLst>
            </a:cu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8" name="Rectangle 127"/>
          <p:cNvSpPr/>
          <p:nvPr/>
        </p:nvSpPr>
        <p:spPr>
          <a:xfrm>
            <a:off x="6127872" y="2710897"/>
            <a:ext cx="92365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Helvetica" charset="0"/>
                <a:ea typeface="Helvetica" charset="0"/>
                <a:cs typeface="Helvetica" charset="0"/>
              </a:rPr>
              <a:t>Tile Size 64</a:t>
            </a:r>
          </a:p>
        </p:txBody>
      </p:sp>
      <p:cxnSp>
        <p:nvCxnSpPr>
          <p:cNvPr id="130" name="Straight Connector 129"/>
          <p:cNvCxnSpPr/>
          <p:nvPr/>
        </p:nvCxnSpPr>
        <p:spPr>
          <a:xfrm>
            <a:off x="6289856" y="3341141"/>
            <a:ext cx="636864" cy="82211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7071794" y="3321964"/>
            <a:ext cx="63819" cy="10819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FEE4957-8A85-4947-9747-02CB729742FA}"/>
              </a:ext>
            </a:extLst>
          </p:cNvPr>
          <p:cNvCxnSpPr>
            <a:cxnSpLocks/>
          </p:cNvCxnSpPr>
          <p:nvPr/>
        </p:nvCxnSpPr>
        <p:spPr>
          <a:xfrm flipV="1">
            <a:off x="6926720" y="3297149"/>
            <a:ext cx="0" cy="212191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ounded Rectangle 136">
            <a:extLst>
              <a:ext uri="{FF2B5EF4-FFF2-40B4-BE49-F238E27FC236}">
                <a16:creationId xmlns:a16="http://schemas.microsoft.com/office/drawing/2014/main" id="{B8EE7624-D3AA-0043-AAC1-9472A4B9E816}"/>
              </a:ext>
            </a:extLst>
          </p:cNvPr>
          <p:cNvSpPr/>
          <p:nvPr/>
        </p:nvSpPr>
        <p:spPr>
          <a:xfrm>
            <a:off x="7556733" y="2751118"/>
            <a:ext cx="832648" cy="799033"/>
          </a:xfrm>
          <a:prstGeom prst="roundRect">
            <a:avLst>
              <a:gd name="adj" fmla="val 6185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/>
          <p:cNvGrpSpPr/>
          <p:nvPr/>
        </p:nvGrpSpPr>
        <p:grpSpPr>
          <a:xfrm>
            <a:off x="7665129" y="2961341"/>
            <a:ext cx="566417" cy="326551"/>
            <a:chOff x="5613973" y="1138602"/>
            <a:chExt cx="216846" cy="668934"/>
          </a:xfrm>
        </p:grpSpPr>
        <p:sp>
          <p:nvSpPr>
            <p:cNvPr id="141" name="Rounded Rectangle 140"/>
            <p:cNvSpPr/>
            <p:nvPr/>
          </p:nvSpPr>
          <p:spPr>
            <a:xfrm>
              <a:off x="5613973" y="1138602"/>
              <a:ext cx="216846" cy="668934"/>
            </a:xfrm>
            <a:prstGeom prst="roundRect">
              <a:avLst>
                <a:gd name="adj" fmla="val 6185"/>
              </a:avLst>
            </a:prstGeom>
            <a:noFill/>
            <a:ln w="25400">
              <a:solidFill>
                <a:srgbClr val="EB7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ounded Rectangle 141"/>
            <p:cNvSpPr/>
            <p:nvPr/>
          </p:nvSpPr>
          <p:spPr>
            <a:xfrm>
              <a:off x="5621057" y="1138602"/>
              <a:ext cx="200404" cy="668934"/>
            </a:xfrm>
            <a:prstGeom prst="roundRect">
              <a:avLst>
                <a:gd name="adj" fmla="val 6185"/>
              </a:avLst>
            </a:prstGeom>
            <a:solidFill>
              <a:schemeClr val="accent2"/>
            </a:solidFill>
            <a:ln w="25400">
              <a:solidFill>
                <a:srgbClr val="EB7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4" name="Straight Connector 143"/>
          <p:cNvCxnSpPr/>
          <p:nvPr/>
        </p:nvCxnSpPr>
        <p:spPr>
          <a:xfrm>
            <a:off x="7683642" y="3348435"/>
            <a:ext cx="567580" cy="81725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7511728" y="2720967"/>
            <a:ext cx="92365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Helvetica" charset="0"/>
                <a:ea typeface="Helvetica" charset="0"/>
                <a:cs typeface="Helvetica" charset="0"/>
              </a:rPr>
              <a:t>Tile Size 32</a:t>
            </a:r>
          </a:p>
        </p:txBody>
      </p:sp>
      <p:sp>
        <p:nvSpPr>
          <p:cNvPr id="151" name="Triangle 150"/>
          <p:cNvSpPr/>
          <p:nvPr/>
        </p:nvSpPr>
        <p:spPr>
          <a:xfrm flipV="1">
            <a:off x="6535658" y="2656693"/>
            <a:ext cx="146115" cy="9442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2" name="Triangle 151"/>
          <p:cNvSpPr/>
          <p:nvPr/>
        </p:nvSpPr>
        <p:spPr>
          <a:xfrm rot="16200000" flipV="1">
            <a:off x="7445475" y="3104252"/>
            <a:ext cx="146115" cy="9442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2E5A7145-3E47-CE4F-9C74-4E2F59F5665B}"/>
              </a:ext>
            </a:extLst>
          </p:cNvPr>
          <p:cNvGrpSpPr/>
          <p:nvPr/>
        </p:nvGrpSpPr>
        <p:grpSpPr>
          <a:xfrm>
            <a:off x="4924242" y="5058746"/>
            <a:ext cx="718425" cy="897503"/>
            <a:chOff x="5209194" y="1092099"/>
            <a:chExt cx="718425" cy="897503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0EE6E2E9-5B92-4A42-8621-13C5CB7C3A70}"/>
                </a:ext>
              </a:extLst>
            </p:cNvPr>
            <p:cNvSpPr/>
            <p:nvPr/>
          </p:nvSpPr>
          <p:spPr>
            <a:xfrm>
              <a:off x="5350824" y="1092099"/>
              <a:ext cx="433315" cy="89750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50" b="1" dirty="0">
                  <a:latin typeface="Helvetica" charset="0"/>
                  <a:ea typeface="Helvetica" charset="0"/>
                  <a:cs typeface="Helvetica" charset="0"/>
                </a:rPr>
                <a:t>FRAM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DBDB71B3-F45A-7F47-BF5A-79D398723CE6}"/>
                </a:ext>
              </a:extLst>
            </p:cNvPr>
            <p:cNvSpPr/>
            <p:nvPr/>
          </p:nvSpPr>
          <p:spPr>
            <a:xfrm>
              <a:off x="5209194" y="1180214"/>
              <a:ext cx="195894" cy="956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E798E189-2AA8-DD46-980F-FEA58DE9DDDE}"/>
                </a:ext>
              </a:extLst>
            </p:cNvPr>
            <p:cNvSpPr/>
            <p:nvPr/>
          </p:nvSpPr>
          <p:spPr>
            <a:xfrm>
              <a:off x="5209194" y="1345565"/>
              <a:ext cx="195894" cy="956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42E9884E-6F9C-DE46-B9B2-2694196948E1}"/>
                </a:ext>
              </a:extLst>
            </p:cNvPr>
            <p:cNvSpPr/>
            <p:nvPr/>
          </p:nvSpPr>
          <p:spPr>
            <a:xfrm>
              <a:off x="5209194" y="1663443"/>
              <a:ext cx="195894" cy="956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DD0CDB6-9F29-DC49-99DE-0D043B49F18B}"/>
                </a:ext>
              </a:extLst>
            </p:cNvPr>
            <p:cNvSpPr/>
            <p:nvPr/>
          </p:nvSpPr>
          <p:spPr>
            <a:xfrm>
              <a:off x="5209194" y="1821706"/>
              <a:ext cx="195894" cy="956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7C1936B9-14FC-8D46-8391-F084D10C25B7}"/>
                </a:ext>
              </a:extLst>
            </p:cNvPr>
            <p:cNvSpPr/>
            <p:nvPr/>
          </p:nvSpPr>
          <p:spPr>
            <a:xfrm>
              <a:off x="5731725" y="1176671"/>
              <a:ext cx="195894" cy="956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7497E1F-4C91-A14B-890A-8F74FB59FE2E}"/>
                </a:ext>
              </a:extLst>
            </p:cNvPr>
            <p:cNvSpPr/>
            <p:nvPr/>
          </p:nvSpPr>
          <p:spPr>
            <a:xfrm>
              <a:off x="5731725" y="1342022"/>
              <a:ext cx="195894" cy="956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382A7270-E220-B247-944D-1505896B1434}"/>
                </a:ext>
              </a:extLst>
            </p:cNvPr>
            <p:cNvSpPr/>
            <p:nvPr/>
          </p:nvSpPr>
          <p:spPr>
            <a:xfrm>
              <a:off x="5731725" y="1659900"/>
              <a:ext cx="195894" cy="956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1283EB0C-E093-8141-B756-871535F86F10}"/>
                </a:ext>
              </a:extLst>
            </p:cNvPr>
            <p:cNvSpPr/>
            <p:nvPr/>
          </p:nvSpPr>
          <p:spPr>
            <a:xfrm>
              <a:off x="5731725" y="1818163"/>
              <a:ext cx="195894" cy="956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222" name="Rounded Rectangle 221"/>
          <p:cNvSpPr/>
          <p:nvPr/>
        </p:nvSpPr>
        <p:spPr>
          <a:xfrm>
            <a:off x="8056213" y="1619855"/>
            <a:ext cx="895213" cy="637446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Energy-Aware Tiling</a:t>
            </a:r>
            <a:endParaRPr lang="en-US" sz="1100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3" name="Bent Arrow 222"/>
          <p:cNvSpPr/>
          <p:nvPr/>
        </p:nvSpPr>
        <p:spPr>
          <a:xfrm rot="5400000" flipV="1">
            <a:off x="7604091" y="1380604"/>
            <a:ext cx="117329" cy="810719"/>
          </a:xfrm>
          <a:prstGeom prst="bentArrow">
            <a:avLst>
              <a:gd name="adj1" fmla="val 0"/>
              <a:gd name="adj2" fmla="val 19595"/>
              <a:gd name="adj3" fmla="val 25000"/>
              <a:gd name="adj4" fmla="val 43750"/>
            </a:avLst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3" name="Rounded Rectangle 252">
            <a:extLst>
              <a:ext uri="{FF2B5EF4-FFF2-40B4-BE49-F238E27FC236}">
                <a16:creationId xmlns:a16="http://schemas.microsoft.com/office/drawing/2014/main" id="{EE935EF9-6FB3-224E-889F-EB66643D9C23}"/>
              </a:ext>
            </a:extLst>
          </p:cNvPr>
          <p:cNvSpPr/>
          <p:nvPr/>
        </p:nvSpPr>
        <p:spPr>
          <a:xfrm>
            <a:off x="6621143" y="7437326"/>
            <a:ext cx="456721" cy="416778"/>
          </a:xfrm>
          <a:prstGeom prst="roundRect">
            <a:avLst>
              <a:gd name="adj" fmla="val 22389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ounded Rectangle 253">
            <a:extLst>
              <a:ext uri="{FF2B5EF4-FFF2-40B4-BE49-F238E27FC236}">
                <a16:creationId xmlns:a16="http://schemas.microsoft.com/office/drawing/2014/main" id="{DA980D1C-E1B7-E145-B774-BC005089258D}"/>
              </a:ext>
            </a:extLst>
          </p:cNvPr>
          <p:cNvSpPr/>
          <p:nvPr/>
        </p:nvSpPr>
        <p:spPr>
          <a:xfrm>
            <a:off x="7514597" y="7441084"/>
            <a:ext cx="456721" cy="416778"/>
          </a:xfrm>
          <a:prstGeom prst="roundRect">
            <a:avLst>
              <a:gd name="adj" fmla="val 22389"/>
            </a:avLst>
          </a:prstGeom>
          <a:pattFill prst="wdUpDiag">
            <a:fgClr>
              <a:schemeClr val="accent2"/>
            </a:fgClr>
            <a:bgClr>
              <a:schemeClr val="bg1"/>
            </a:bgClr>
          </a:pattFill>
          <a:ln w="25400">
            <a:solidFill>
              <a:srgbClr val="EB7D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6" name="Rounded Rectangle 255">
            <a:extLst>
              <a:ext uri="{FF2B5EF4-FFF2-40B4-BE49-F238E27FC236}">
                <a16:creationId xmlns:a16="http://schemas.microsoft.com/office/drawing/2014/main" id="{F0D3C6AF-2502-644F-BCD4-C33906BF9D1A}"/>
              </a:ext>
            </a:extLst>
          </p:cNvPr>
          <p:cNvSpPr/>
          <p:nvPr/>
        </p:nvSpPr>
        <p:spPr>
          <a:xfrm>
            <a:off x="6649352" y="8079433"/>
            <a:ext cx="456721" cy="416778"/>
          </a:xfrm>
          <a:prstGeom prst="roundRect">
            <a:avLst>
              <a:gd name="adj" fmla="val 22389"/>
            </a:avLst>
          </a:prstGeom>
          <a:pattFill prst="lgGrid">
            <a:fgClr>
              <a:schemeClr val="accent2"/>
            </a:fgClr>
            <a:bgClr>
              <a:schemeClr val="bg1"/>
            </a:bgClr>
          </a:pattFill>
          <a:ln w="25400">
            <a:solidFill>
              <a:srgbClr val="EB7D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B6A70965-9D92-B740-B1D5-5C6E65078E0F}"/>
              </a:ext>
            </a:extLst>
          </p:cNvPr>
          <p:cNvSpPr/>
          <p:nvPr/>
        </p:nvSpPr>
        <p:spPr>
          <a:xfrm>
            <a:off x="6350129" y="7264968"/>
            <a:ext cx="1894611" cy="1344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ounded Rectangle 258">
            <a:extLst>
              <a:ext uri="{FF2B5EF4-FFF2-40B4-BE49-F238E27FC236}">
                <a16:creationId xmlns:a16="http://schemas.microsoft.com/office/drawing/2014/main" id="{E80AECEE-E8F0-6646-9083-6B3E5D3A2992}"/>
              </a:ext>
            </a:extLst>
          </p:cNvPr>
          <p:cNvSpPr/>
          <p:nvPr/>
        </p:nvSpPr>
        <p:spPr>
          <a:xfrm>
            <a:off x="6355356" y="7042608"/>
            <a:ext cx="1889382" cy="1688751"/>
          </a:xfrm>
          <a:prstGeom prst="roundRect">
            <a:avLst>
              <a:gd name="adj" fmla="val 6185"/>
            </a:avLst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ounded Rectangle 259">
            <a:extLst>
              <a:ext uri="{FF2B5EF4-FFF2-40B4-BE49-F238E27FC236}">
                <a16:creationId xmlns:a16="http://schemas.microsoft.com/office/drawing/2014/main" id="{9463F3D4-38FB-AD43-914E-91A700C466E1}"/>
              </a:ext>
            </a:extLst>
          </p:cNvPr>
          <p:cNvSpPr/>
          <p:nvPr/>
        </p:nvSpPr>
        <p:spPr>
          <a:xfrm>
            <a:off x="6360364" y="7033287"/>
            <a:ext cx="1884374" cy="317996"/>
          </a:xfrm>
          <a:prstGeom prst="roundRect">
            <a:avLst>
              <a:gd name="adj" fmla="val 48265"/>
            </a:avLst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Task_Get_Next_Filter</a:t>
            </a:r>
            <a:endParaRPr lang="en-US" sz="1400" dirty="0"/>
          </a:p>
        </p:txBody>
      </p:sp>
      <p:sp>
        <p:nvSpPr>
          <p:cNvPr id="261" name="TextBox 260"/>
          <p:cNvSpPr txBox="1"/>
          <p:nvPr/>
        </p:nvSpPr>
        <p:spPr>
          <a:xfrm>
            <a:off x="6617059" y="7828099"/>
            <a:ext cx="13179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Swap Double Buffer</a:t>
            </a:r>
          </a:p>
        </p:txBody>
      </p:sp>
      <p:cxnSp>
        <p:nvCxnSpPr>
          <p:cNvPr id="262" name="Straight Arrow Connector 261"/>
          <p:cNvCxnSpPr/>
          <p:nvPr/>
        </p:nvCxnSpPr>
        <p:spPr>
          <a:xfrm>
            <a:off x="7162397" y="7578448"/>
            <a:ext cx="291144" cy="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/>
          <p:cNvCxnSpPr/>
          <p:nvPr/>
        </p:nvCxnSpPr>
        <p:spPr>
          <a:xfrm flipH="1">
            <a:off x="7130639" y="7709653"/>
            <a:ext cx="291144" cy="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/>
          <p:cNvCxnSpPr/>
          <p:nvPr/>
        </p:nvCxnSpPr>
        <p:spPr>
          <a:xfrm rot="5400000" flipH="1">
            <a:off x="6841822" y="8356990"/>
            <a:ext cx="291144" cy="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Rounded Rectangle 265">
            <a:extLst>
              <a:ext uri="{FF2B5EF4-FFF2-40B4-BE49-F238E27FC236}">
                <a16:creationId xmlns:a16="http://schemas.microsoft.com/office/drawing/2014/main" id="{F0D3C6AF-2502-644F-BCD4-C33906BF9D1A}"/>
              </a:ext>
            </a:extLst>
          </p:cNvPr>
          <p:cNvSpPr/>
          <p:nvPr/>
        </p:nvSpPr>
        <p:spPr>
          <a:xfrm>
            <a:off x="7496463" y="8081032"/>
            <a:ext cx="456721" cy="416778"/>
          </a:xfrm>
          <a:prstGeom prst="roundRect">
            <a:avLst>
              <a:gd name="adj" fmla="val 22389"/>
            </a:avLst>
          </a:prstGeom>
          <a:pattFill prst="lgGrid">
            <a:fgClr>
              <a:schemeClr val="accent2"/>
            </a:fgClr>
            <a:bgClr>
              <a:schemeClr val="bg1"/>
            </a:bgClr>
          </a:pattFill>
          <a:ln w="25400">
            <a:solidFill>
              <a:srgbClr val="EB7D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8" name="Straight Arrow Connector 267"/>
          <p:cNvCxnSpPr/>
          <p:nvPr/>
        </p:nvCxnSpPr>
        <p:spPr>
          <a:xfrm rot="5400000" flipH="1">
            <a:off x="7493218" y="8423346"/>
            <a:ext cx="291144" cy="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/>
          <p:cNvCxnSpPr/>
          <p:nvPr/>
        </p:nvCxnSpPr>
        <p:spPr>
          <a:xfrm>
            <a:off x="7173482" y="8296115"/>
            <a:ext cx="291144" cy="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/>
          <p:cNvSpPr txBox="1"/>
          <p:nvPr/>
        </p:nvSpPr>
        <p:spPr>
          <a:xfrm>
            <a:off x="6816257" y="8487333"/>
            <a:ext cx="11288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latin typeface="Helvetica" charset="0"/>
                <a:ea typeface="Helvetica" charset="0"/>
                <a:cs typeface="Helvetica" charset="0"/>
              </a:rPr>
              <a:t>Next Filter Value</a:t>
            </a:r>
            <a:endParaRPr lang="en-US" sz="1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9C74CF3E-9B7F-9D43-B021-0A07D17D0E23}"/>
              </a:ext>
            </a:extLst>
          </p:cNvPr>
          <p:cNvSpPr/>
          <p:nvPr/>
        </p:nvSpPr>
        <p:spPr>
          <a:xfrm>
            <a:off x="6652590" y="8120801"/>
            <a:ext cx="450620" cy="906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9C74CF3E-9B7F-9D43-B021-0A07D17D0E23}"/>
              </a:ext>
            </a:extLst>
          </p:cNvPr>
          <p:cNvSpPr/>
          <p:nvPr/>
        </p:nvSpPr>
        <p:spPr>
          <a:xfrm>
            <a:off x="7499513" y="8187157"/>
            <a:ext cx="450620" cy="906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BAC2E57D-F2C4-2142-A84A-9E523ACBA281}"/>
              </a:ext>
            </a:extLst>
          </p:cNvPr>
          <p:cNvCxnSpPr>
            <a:cxnSpLocks/>
          </p:cNvCxnSpPr>
          <p:nvPr/>
        </p:nvCxnSpPr>
        <p:spPr>
          <a:xfrm flipV="1">
            <a:off x="8724934" y="4260970"/>
            <a:ext cx="19371" cy="414424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723501D4-809F-7844-945A-5D634E44E763}"/>
              </a:ext>
            </a:extLst>
          </p:cNvPr>
          <p:cNvCxnSpPr>
            <a:cxnSpLocks/>
          </p:cNvCxnSpPr>
          <p:nvPr/>
        </p:nvCxnSpPr>
        <p:spPr>
          <a:xfrm flipV="1">
            <a:off x="8424858" y="4274237"/>
            <a:ext cx="319447" cy="2589"/>
          </a:xfrm>
          <a:prstGeom prst="line">
            <a:avLst/>
          </a:prstGeom>
          <a:ln w="38100">
            <a:solidFill>
              <a:schemeClr val="accent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56FF325A-43CA-46C5-8AC7-2001EC736F51}"/>
              </a:ext>
            </a:extLst>
          </p:cNvPr>
          <p:cNvGrpSpPr/>
          <p:nvPr/>
        </p:nvGrpSpPr>
        <p:grpSpPr>
          <a:xfrm>
            <a:off x="3278179" y="996823"/>
            <a:ext cx="1165479" cy="399644"/>
            <a:chOff x="5176335" y="1491349"/>
            <a:chExt cx="819118" cy="255953"/>
          </a:xfrm>
        </p:grpSpPr>
        <p:sp>
          <p:nvSpPr>
            <p:cNvPr id="280" name="Rounded Rectangle 35">
              <a:extLst>
                <a:ext uri="{FF2B5EF4-FFF2-40B4-BE49-F238E27FC236}">
                  <a16:creationId xmlns:a16="http://schemas.microsoft.com/office/drawing/2014/main" id="{B1EFB366-2873-45BA-BB3F-8ACBF0C2057C}"/>
                </a:ext>
              </a:extLst>
            </p:cNvPr>
            <p:cNvSpPr/>
            <p:nvPr/>
          </p:nvSpPr>
          <p:spPr>
            <a:xfrm>
              <a:off x="5308960" y="1491349"/>
              <a:ext cx="686493" cy="255953"/>
            </a:xfrm>
            <a:prstGeom prst="roundRect">
              <a:avLst/>
            </a:prstGeom>
            <a:noFill/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  <a:latin typeface="Helvetica" charset="0"/>
                  <a:ea typeface="Helvetica" charset="0"/>
                  <a:cs typeface="Helvetica" charset="0"/>
                </a:rPr>
                <a:t>SONIC</a:t>
              </a:r>
            </a:p>
          </p:txBody>
        </p:sp>
        <p:pic>
          <p:nvPicPr>
            <p:cNvPr id="281" name="Picture 280">
              <a:extLst>
                <a:ext uri="{FF2B5EF4-FFF2-40B4-BE49-F238E27FC236}">
                  <a16:creationId xmlns:a16="http://schemas.microsoft.com/office/drawing/2014/main" id="{7CBC7078-31ED-48DD-A347-F8681EC77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6335" y="1506074"/>
              <a:ext cx="166370" cy="203200"/>
            </a:xfrm>
            <a:prstGeom prst="rect">
              <a:avLst/>
            </a:prstGeom>
          </p:spPr>
        </p:pic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555A4A4B-69D5-4AE0-93DE-067A40EAB441}"/>
              </a:ext>
            </a:extLst>
          </p:cNvPr>
          <p:cNvGrpSpPr/>
          <p:nvPr/>
        </p:nvGrpSpPr>
        <p:grpSpPr>
          <a:xfrm>
            <a:off x="6701274" y="970618"/>
            <a:ext cx="1127063" cy="375477"/>
            <a:chOff x="6153041" y="1491389"/>
            <a:chExt cx="768281" cy="255953"/>
          </a:xfrm>
        </p:grpSpPr>
        <p:sp>
          <p:nvSpPr>
            <p:cNvPr id="283" name="Rounded Rectangle 34">
              <a:extLst>
                <a:ext uri="{FF2B5EF4-FFF2-40B4-BE49-F238E27FC236}">
                  <a16:creationId xmlns:a16="http://schemas.microsoft.com/office/drawing/2014/main" id="{C08DB2F4-5995-4C18-B2CA-2441629CAAFD}"/>
                </a:ext>
              </a:extLst>
            </p:cNvPr>
            <p:cNvSpPr/>
            <p:nvPr/>
          </p:nvSpPr>
          <p:spPr>
            <a:xfrm>
              <a:off x="6306720" y="1491389"/>
              <a:ext cx="614602" cy="255953"/>
            </a:xfrm>
            <a:prstGeom prst="roundRect">
              <a:avLst/>
            </a:prstGeom>
            <a:noFill/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000" b="1" dirty="0">
                  <a:solidFill>
                    <a:schemeClr val="accent2"/>
                  </a:solidFill>
                  <a:latin typeface="Helvetica" charset="0"/>
                  <a:ea typeface="Helvetica" charset="0"/>
                  <a:cs typeface="Helvetica" charset="0"/>
                </a:rPr>
                <a:t>TAILS</a:t>
              </a:r>
            </a:p>
          </p:txBody>
        </p:sp>
        <p:pic>
          <p:nvPicPr>
            <p:cNvPr id="284" name="Picture 283">
              <a:extLst>
                <a:ext uri="{FF2B5EF4-FFF2-40B4-BE49-F238E27FC236}">
                  <a16:creationId xmlns:a16="http://schemas.microsoft.com/office/drawing/2014/main" id="{6393EFF2-3EFA-4115-92B0-8161166CB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3041" y="1495896"/>
              <a:ext cx="200995" cy="223987"/>
            </a:xfrm>
            <a:prstGeom prst="rect">
              <a:avLst/>
            </a:prstGeom>
          </p:spPr>
        </p:pic>
      </p:grpSp>
      <p:cxnSp>
        <p:nvCxnSpPr>
          <p:cNvPr id="213" name="Straight Connector 212"/>
          <p:cNvCxnSpPr/>
          <p:nvPr/>
        </p:nvCxnSpPr>
        <p:spPr>
          <a:xfrm>
            <a:off x="6386209" y="2370188"/>
            <a:ext cx="665314" cy="8982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 flipV="1">
            <a:off x="7187858" y="2354066"/>
            <a:ext cx="63819" cy="10819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>
            <a:off x="7248506" y="2359260"/>
            <a:ext cx="665314" cy="8982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7132666" y="3328440"/>
            <a:ext cx="291548" cy="66006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8FEE4957-8A85-4947-9747-02CB729742FA}"/>
              </a:ext>
            </a:extLst>
          </p:cNvPr>
          <p:cNvCxnSpPr>
            <a:cxnSpLocks/>
          </p:cNvCxnSpPr>
          <p:nvPr/>
        </p:nvCxnSpPr>
        <p:spPr>
          <a:xfrm flipV="1">
            <a:off x="7036179" y="2317252"/>
            <a:ext cx="0" cy="280126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6842930" y="3261553"/>
            <a:ext cx="5559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1000" dirty="0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sz="1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6502" y="2304087"/>
            <a:ext cx="5559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1000" dirty="0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sz="1000" dirty="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2823081" y="1768130"/>
            <a:ext cx="2055644" cy="715942"/>
            <a:chOff x="2867721" y="1744722"/>
            <a:chExt cx="2055644" cy="71594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ABD9A8A-E8E2-5E44-BB24-0F6947011DE3}"/>
                </a:ext>
              </a:extLst>
            </p:cNvPr>
            <p:cNvGrpSpPr/>
            <p:nvPr/>
          </p:nvGrpSpPr>
          <p:grpSpPr>
            <a:xfrm>
              <a:off x="2867721" y="1744722"/>
              <a:ext cx="2055644" cy="715942"/>
              <a:chOff x="2887322" y="1901376"/>
              <a:chExt cx="2055644" cy="715942"/>
            </a:xfrm>
          </p:grpSpPr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B8EE7624-D3AA-0043-AAC1-9472A4B9E816}"/>
                  </a:ext>
                </a:extLst>
              </p:cNvPr>
              <p:cNvSpPr/>
              <p:nvPr/>
            </p:nvSpPr>
            <p:spPr>
              <a:xfrm>
                <a:off x="2898918" y="1927467"/>
                <a:ext cx="2044048" cy="689851"/>
              </a:xfrm>
              <a:prstGeom prst="roundRect">
                <a:avLst>
                  <a:gd name="adj" fmla="val 6185"/>
                </a:avLst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1A6A875E-0FEA-CB45-9B6E-94F14DA02754}"/>
                  </a:ext>
                </a:extLst>
              </p:cNvPr>
              <p:cNvSpPr/>
              <p:nvPr/>
            </p:nvSpPr>
            <p:spPr>
              <a:xfrm>
                <a:off x="2963153" y="2168860"/>
                <a:ext cx="365760" cy="365760"/>
              </a:xfrm>
              <a:prstGeom prst="roundRect">
                <a:avLst>
                  <a:gd name="adj" fmla="val 22389"/>
                </a:avLst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1EE69EF3-CA68-544A-AB09-ECE1FB97B321}"/>
                  </a:ext>
                </a:extLst>
              </p:cNvPr>
              <p:cNvSpPr/>
              <p:nvPr/>
            </p:nvSpPr>
            <p:spPr>
              <a:xfrm>
                <a:off x="3472865" y="2171419"/>
                <a:ext cx="365760" cy="365760"/>
              </a:xfrm>
              <a:prstGeom prst="roundRect">
                <a:avLst>
                  <a:gd name="adj" fmla="val 22389"/>
                </a:avLst>
              </a:prstGeom>
              <a:pattFill prst="wdUpDiag">
                <a:fgClr>
                  <a:schemeClr val="accent1"/>
                </a:fgClr>
                <a:bgClr>
                  <a:schemeClr val="bg1"/>
                </a:bgClr>
              </a:patt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D747A92-8249-B14F-96B0-2E6205541FDD}"/>
                  </a:ext>
                </a:extLst>
              </p:cNvPr>
              <p:cNvSpPr txBox="1"/>
              <p:nvPr/>
            </p:nvSpPr>
            <p:spPr>
              <a:xfrm>
                <a:off x="3279369" y="2230304"/>
                <a:ext cx="25519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=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B6E837D6-3C75-D746-8190-1B562293513D}"/>
                      </a:ext>
                    </a:extLst>
                  </p:cNvPr>
                  <p:cNvSpPr txBox="1"/>
                  <p:nvPr/>
                </p:nvSpPr>
                <p:spPr>
                  <a:xfrm>
                    <a:off x="4276891" y="2230463"/>
                    <a:ext cx="306494" cy="2576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i="1">
                              <a:latin typeface="Cambria Math" charset="0"/>
                            </a:rPr>
                            <m:t>×</m:t>
                          </m:r>
                        </m:oMath>
                      </m:oMathPara>
                    </a14:m>
                    <a:endParaRPr lang="en-US" sz="1100" baseline="-25000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B6E837D6-3C75-D746-8190-1B56229351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76891" y="2230463"/>
                    <a:ext cx="306494" cy="25769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C74CF3E-9B7F-9D43-B021-0A07D17D0E23}"/>
                  </a:ext>
                </a:extLst>
              </p:cNvPr>
              <p:cNvSpPr/>
              <p:nvPr/>
            </p:nvSpPr>
            <p:spPr>
              <a:xfrm>
                <a:off x="3064474" y="2237187"/>
                <a:ext cx="101569" cy="10028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0576BD5-7622-734C-A982-7B55E63F9924}"/>
                  </a:ext>
                </a:extLst>
              </p:cNvPr>
              <p:cNvSpPr/>
              <p:nvPr/>
            </p:nvSpPr>
            <p:spPr>
              <a:xfrm>
                <a:off x="3555558" y="2241665"/>
                <a:ext cx="101569" cy="10028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696394B1-0F6A-414F-94DA-771783E09A5D}"/>
                  </a:ext>
                </a:extLst>
              </p:cNvPr>
              <p:cNvSpPr/>
              <p:nvPr/>
            </p:nvSpPr>
            <p:spPr>
              <a:xfrm>
                <a:off x="4494682" y="2162804"/>
                <a:ext cx="365760" cy="365760"/>
              </a:xfrm>
              <a:prstGeom prst="roundRect">
                <a:avLst>
                  <a:gd name="adj" fmla="val 22389"/>
                </a:avLst>
              </a:prstGeom>
              <a:pattFill prst="lgGrid">
                <a:fgClr>
                  <a:schemeClr val="accent1"/>
                </a:fgClr>
                <a:bgClr>
                  <a:schemeClr val="bg1"/>
                </a:bgClr>
              </a:patt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1C565D2-2AC8-F74B-82F5-23D5448C97BC}"/>
                  </a:ext>
                </a:extLst>
              </p:cNvPr>
              <p:cNvSpPr/>
              <p:nvPr/>
            </p:nvSpPr>
            <p:spPr>
              <a:xfrm>
                <a:off x="4683181" y="2285412"/>
                <a:ext cx="118872" cy="1188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29A053-C7F5-0647-BA5E-A6E0E37DC9F9}"/>
                  </a:ext>
                </a:extLst>
              </p:cNvPr>
              <p:cNvSpPr txBox="1"/>
              <p:nvPr/>
            </p:nvSpPr>
            <p:spPr>
              <a:xfrm>
                <a:off x="2887322" y="1901376"/>
                <a:ext cx="13928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Iteration index </a:t>
                </a:r>
                <a:r>
                  <a:rPr lang="en-US" sz="1200" b="1" dirty="0" err="1"/>
                  <a:t>i</a:t>
                </a:r>
                <a:r>
                  <a:rPr lang="en-US" sz="1200" dirty="0"/>
                  <a:t> = 1</a:t>
                </a:r>
              </a:p>
            </p:txBody>
          </p:sp>
        </p:grpSp>
        <p:sp>
          <p:nvSpPr>
            <p:cNvPr id="231" name="Rounded Rectangle 230">
              <a:extLst>
                <a:ext uri="{FF2B5EF4-FFF2-40B4-BE49-F238E27FC236}">
                  <a16:creationId xmlns:a16="http://schemas.microsoft.com/office/drawing/2014/main" id="{1A6A875E-0FEA-CB45-9B6E-94F14DA02754}"/>
                </a:ext>
              </a:extLst>
            </p:cNvPr>
            <p:cNvSpPr/>
            <p:nvPr/>
          </p:nvSpPr>
          <p:spPr>
            <a:xfrm>
              <a:off x="3969406" y="2018294"/>
              <a:ext cx="365760" cy="365760"/>
            </a:xfrm>
            <a:prstGeom prst="roundRect">
              <a:avLst>
                <a:gd name="adj" fmla="val 22389"/>
              </a:avLst>
            </a:prstGeom>
            <a:solidFill>
              <a:schemeClr val="accent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2" name="TextBox 231">
                  <a:extLst>
                    <a:ext uri="{FF2B5EF4-FFF2-40B4-BE49-F238E27FC236}">
                      <a16:creationId xmlns:a16="http://schemas.microsoft.com/office/drawing/2014/main" id="{B6E837D6-3C75-D746-8190-1B562293513D}"/>
                    </a:ext>
                  </a:extLst>
                </p:cNvPr>
                <p:cNvSpPr txBox="1"/>
                <p:nvPr/>
              </p:nvSpPr>
              <p:spPr>
                <a:xfrm>
                  <a:off x="3745024" y="1966429"/>
                  <a:ext cx="301685" cy="3028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baseline="-25000" smtClean="0">
                            <a:latin typeface="Cambria Math" charset="0"/>
                          </a:rPr>
                          <m:t>+</m:t>
                        </m:r>
                      </m:oMath>
                    </m:oMathPara>
                  </a14:m>
                  <a:endParaRPr lang="en-US" sz="1400" baseline="-25000" dirty="0"/>
                </a:p>
              </p:txBody>
            </p:sp>
          </mc:Choice>
          <mc:Fallback xmlns="">
            <p:sp>
              <p:nvSpPr>
                <p:cNvPr id="232" name="TextBox 23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B6E837D6-3C75-D746-8190-1B56229351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5024" y="1966429"/>
                  <a:ext cx="301685" cy="30284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8" name="Group 247"/>
          <p:cNvGrpSpPr/>
          <p:nvPr/>
        </p:nvGrpSpPr>
        <p:grpSpPr>
          <a:xfrm>
            <a:off x="2824037" y="2538666"/>
            <a:ext cx="2055644" cy="715942"/>
            <a:chOff x="2867721" y="1744722"/>
            <a:chExt cx="2055644" cy="715942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FABD9A8A-E8E2-5E44-BB24-0F6947011DE3}"/>
                </a:ext>
              </a:extLst>
            </p:cNvPr>
            <p:cNvGrpSpPr/>
            <p:nvPr/>
          </p:nvGrpSpPr>
          <p:grpSpPr>
            <a:xfrm>
              <a:off x="2867721" y="1744722"/>
              <a:ext cx="2055644" cy="715942"/>
              <a:chOff x="2887322" y="1901376"/>
              <a:chExt cx="2055644" cy="715942"/>
            </a:xfrm>
          </p:grpSpPr>
          <p:sp>
            <p:nvSpPr>
              <p:cNvPr id="252" name="Rounded Rectangle 251">
                <a:extLst>
                  <a:ext uri="{FF2B5EF4-FFF2-40B4-BE49-F238E27FC236}">
                    <a16:creationId xmlns:a16="http://schemas.microsoft.com/office/drawing/2014/main" id="{B8EE7624-D3AA-0043-AAC1-9472A4B9E816}"/>
                  </a:ext>
                </a:extLst>
              </p:cNvPr>
              <p:cNvSpPr/>
              <p:nvPr/>
            </p:nvSpPr>
            <p:spPr>
              <a:xfrm>
                <a:off x="2898918" y="1927467"/>
                <a:ext cx="2044048" cy="689851"/>
              </a:xfrm>
              <a:prstGeom prst="roundRect">
                <a:avLst>
                  <a:gd name="adj" fmla="val 6185"/>
                </a:avLst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ounded Rectangle 254">
                <a:extLst>
                  <a:ext uri="{FF2B5EF4-FFF2-40B4-BE49-F238E27FC236}">
                    <a16:creationId xmlns:a16="http://schemas.microsoft.com/office/drawing/2014/main" id="{1A6A875E-0FEA-CB45-9B6E-94F14DA02754}"/>
                  </a:ext>
                </a:extLst>
              </p:cNvPr>
              <p:cNvSpPr/>
              <p:nvPr/>
            </p:nvSpPr>
            <p:spPr>
              <a:xfrm>
                <a:off x="2963153" y="2168860"/>
                <a:ext cx="365760" cy="365760"/>
              </a:xfrm>
              <a:prstGeom prst="roundRect">
                <a:avLst>
                  <a:gd name="adj" fmla="val 22389"/>
                </a:avLst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ounded Rectangle 256">
                <a:extLst>
                  <a:ext uri="{FF2B5EF4-FFF2-40B4-BE49-F238E27FC236}">
                    <a16:creationId xmlns:a16="http://schemas.microsoft.com/office/drawing/2014/main" id="{1EE69EF3-CA68-544A-AB09-ECE1FB97B321}"/>
                  </a:ext>
                </a:extLst>
              </p:cNvPr>
              <p:cNvSpPr/>
              <p:nvPr/>
            </p:nvSpPr>
            <p:spPr>
              <a:xfrm>
                <a:off x="3472865" y="2171419"/>
                <a:ext cx="365760" cy="365760"/>
              </a:xfrm>
              <a:prstGeom prst="roundRect">
                <a:avLst>
                  <a:gd name="adj" fmla="val 22389"/>
                </a:avLst>
              </a:prstGeom>
              <a:pattFill prst="wdUpDiag">
                <a:fgClr>
                  <a:schemeClr val="accent1"/>
                </a:fgClr>
                <a:bgClr>
                  <a:schemeClr val="bg1"/>
                </a:bgClr>
              </a:patt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CD747A92-8249-B14F-96B0-2E6205541FDD}"/>
                  </a:ext>
                </a:extLst>
              </p:cNvPr>
              <p:cNvSpPr txBox="1"/>
              <p:nvPr/>
            </p:nvSpPr>
            <p:spPr>
              <a:xfrm>
                <a:off x="3279369" y="2230304"/>
                <a:ext cx="25519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=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7" name="TextBox 266">
                    <a:extLst>
                      <a:ext uri="{FF2B5EF4-FFF2-40B4-BE49-F238E27FC236}">
                        <a16:creationId xmlns:a16="http://schemas.microsoft.com/office/drawing/2014/main" id="{B6E837D6-3C75-D746-8190-1B562293513D}"/>
                      </a:ext>
                    </a:extLst>
                  </p:cNvPr>
                  <p:cNvSpPr txBox="1"/>
                  <p:nvPr/>
                </p:nvSpPr>
                <p:spPr>
                  <a:xfrm>
                    <a:off x="4276891" y="2230463"/>
                    <a:ext cx="306494" cy="2576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i="1">
                              <a:latin typeface="Cambria Math" charset="0"/>
                            </a:rPr>
                            <m:t>×</m:t>
                          </m:r>
                        </m:oMath>
                      </m:oMathPara>
                    </a14:m>
                    <a:endParaRPr lang="en-US" sz="1100" baseline="-25000" dirty="0"/>
                  </a:p>
                </p:txBody>
              </p:sp>
            </mc:Choice>
            <mc:Fallback xmlns="">
              <p:sp>
                <p:nvSpPr>
                  <p:cNvPr id="267" name="TextBox 266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B6E837D6-3C75-D746-8190-1B56229351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76891" y="2230463"/>
                    <a:ext cx="306494" cy="25769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9C74CF3E-9B7F-9D43-B021-0A07D17D0E23}"/>
                  </a:ext>
                </a:extLst>
              </p:cNvPr>
              <p:cNvSpPr/>
              <p:nvPr/>
            </p:nvSpPr>
            <p:spPr>
              <a:xfrm>
                <a:off x="3064474" y="2237187"/>
                <a:ext cx="101569" cy="10028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10576BD5-7622-734C-A982-7B55E63F9924}"/>
                  </a:ext>
                </a:extLst>
              </p:cNvPr>
              <p:cNvSpPr/>
              <p:nvPr/>
            </p:nvSpPr>
            <p:spPr>
              <a:xfrm>
                <a:off x="3555558" y="2241665"/>
                <a:ext cx="101569" cy="10028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ounded Rectangle 277">
                <a:extLst>
                  <a:ext uri="{FF2B5EF4-FFF2-40B4-BE49-F238E27FC236}">
                    <a16:creationId xmlns:a16="http://schemas.microsoft.com/office/drawing/2014/main" id="{696394B1-0F6A-414F-94DA-771783E09A5D}"/>
                  </a:ext>
                </a:extLst>
              </p:cNvPr>
              <p:cNvSpPr/>
              <p:nvPr/>
            </p:nvSpPr>
            <p:spPr>
              <a:xfrm>
                <a:off x="4494682" y="2162804"/>
                <a:ext cx="365760" cy="365760"/>
              </a:xfrm>
              <a:prstGeom prst="roundRect">
                <a:avLst>
                  <a:gd name="adj" fmla="val 22389"/>
                </a:avLst>
              </a:prstGeom>
              <a:pattFill prst="lgGrid">
                <a:fgClr>
                  <a:schemeClr val="accent1"/>
                </a:fgClr>
                <a:bgClr>
                  <a:schemeClr val="bg1"/>
                </a:bgClr>
              </a:patt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61C565D2-2AC8-F74B-82F5-23D5448C97BC}"/>
                  </a:ext>
                </a:extLst>
              </p:cNvPr>
              <p:cNvSpPr/>
              <p:nvPr/>
            </p:nvSpPr>
            <p:spPr>
              <a:xfrm>
                <a:off x="4683181" y="2285412"/>
                <a:ext cx="118872" cy="1188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TextBox 293">
                <a:extLst>
                  <a:ext uri="{FF2B5EF4-FFF2-40B4-BE49-F238E27FC236}">
                    <a16:creationId xmlns:a16="http://schemas.microsoft.com/office/drawing/2014/main" id="{0129A053-C7F5-0647-BA5E-A6E0E37DC9F9}"/>
                  </a:ext>
                </a:extLst>
              </p:cNvPr>
              <p:cNvSpPr txBox="1"/>
              <p:nvPr/>
            </p:nvSpPr>
            <p:spPr>
              <a:xfrm>
                <a:off x="2887322" y="1901376"/>
                <a:ext cx="1393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Iteration index </a:t>
                </a:r>
                <a:r>
                  <a:rPr lang="en-US" sz="1200" b="1" dirty="0" err="1"/>
                  <a:t>i</a:t>
                </a:r>
                <a:r>
                  <a:rPr lang="en-US" sz="1200" dirty="0"/>
                  <a:t> = 2</a:t>
                </a:r>
              </a:p>
            </p:txBody>
          </p:sp>
        </p:grpSp>
        <p:sp>
          <p:nvSpPr>
            <p:cNvPr id="250" name="Rounded Rectangle 249">
              <a:extLst>
                <a:ext uri="{FF2B5EF4-FFF2-40B4-BE49-F238E27FC236}">
                  <a16:creationId xmlns:a16="http://schemas.microsoft.com/office/drawing/2014/main" id="{1A6A875E-0FEA-CB45-9B6E-94F14DA02754}"/>
                </a:ext>
              </a:extLst>
            </p:cNvPr>
            <p:cNvSpPr/>
            <p:nvPr/>
          </p:nvSpPr>
          <p:spPr>
            <a:xfrm>
              <a:off x="3969406" y="2018294"/>
              <a:ext cx="365760" cy="365760"/>
            </a:xfrm>
            <a:prstGeom prst="roundRect">
              <a:avLst>
                <a:gd name="adj" fmla="val 22389"/>
              </a:avLst>
            </a:prstGeom>
            <a:solidFill>
              <a:schemeClr val="accent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B6E837D6-3C75-D746-8190-1B562293513D}"/>
                    </a:ext>
                  </a:extLst>
                </p:cNvPr>
                <p:cNvSpPr txBox="1"/>
                <p:nvPr/>
              </p:nvSpPr>
              <p:spPr>
                <a:xfrm>
                  <a:off x="3745024" y="1966429"/>
                  <a:ext cx="301685" cy="3028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baseline="-25000" smtClean="0">
                            <a:latin typeface="Cambria Math" charset="0"/>
                          </a:rPr>
                          <m:t>+</m:t>
                        </m:r>
                      </m:oMath>
                    </m:oMathPara>
                  </a14:m>
                  <a:endParaRPr lang="en-US" sz="1400" baseline="-25000" dirty="0"/>
                </a:p>
              </p:txBody>
            </p:sp>
          </mc:Choice>
          <mc:Fallback xmlns="">
            <p:sp>
              <p:nvSpPr>
                <p:cNvPr id="251" name="TextBox 25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B6E837D6-3C75-D746-8190-1B56229351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5024" y="1966429"/>
                  <a:ext cx="301685" cy="30284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22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5" name="Group 294"/>
          <p:cNvGrpSpPr/>
          <p:nvPr/>
        </p:nvGrpSpPr>
        <p:grpSpPr>
          <a:xfrm>
            <a:off x="2833097" y="3337472"/>
            <a:ext cx="2055644" cy="715942"/>
            <a:chOff x="2867721" y="1744722"/>
            <a:chExt cx="2055644" cy="715942"/>
          </a:xfrm>
        </p:grpSpPr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FABD9A8A-E8E2-5E44-BB24-0F6947011DE3}"/>
                </a:ext>
              </a:extLst>
            </p:cNvPr>
            <p:cNvGrpSpPr/>
            <p:nvPr/>
          </p:nvGrpSpPr>
          <p:grpSpPr>
            <a:xfrm>
              <a:off x="2867721" y="1744722"/>
              <a:ext cx="2055644" cy="715942"/>
              <a:chOff x="2887322" y="1901376"/>
              <a:chExt cx="2055644" cy="715942"/>
            </a:xfrm>
          </p:grpSpPr>
          <p:sp>
            <p:nvSpPr>
              <p:cNvPr id="299" name="Rounded Rectangle 298">
                <a:extLst>
                  <a:ext uri="{FF2B5EF4-FFF2-40B4-BE49-F238E27FC236}">
                    <a16:creationId xmlns:a16="http://schemas.microsoft.com/office/drawing/2014/main" id="{B8EE7624-D3AA-0043-AAC1-9472A4B9E816}"/>
                  </a:ext>
                </a:extLst>
              </p:cNvPr>
              <p:cNvSpPr/>
              <p:nvPr/>
            </p:nvSpPr>
            <p:spPr>
              <a:xfrm>
                <a:off x="2898918" y="1927467"/>
                <a:ext cx="2044048" cy="689851"/>
              </a:xfrm>
              <a:prstGeom prst="roundRect">
                <a:avLst>
                  <a:gd name="adj" fmla="val 6185"/>
                </a:avLst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Rounded Rectangle 299">
                <a:extLst>
                  <a:ext uri="{FF2B5EF4-FFF2-40B4-BE49-F238E27FC236}">
                    <a16:creationId xmlns:a16="http://schemas.microsoft.com/office/drawing/2014/main" id="{1A6A875E-0FEA-CB45-9B6E-94F14DA02754}"/>
                  </a:ext>
                </a:extLst>
              </p:cNvPr>
              <p:cNvSpPr/>
              <p:nvPr/>
            </p:nvSpPr>
            <p:spPr>
              <a:xfrm>
                <a:off x="2963153" y="2168860"/>
                <a:ext cx="365760" cy="365760"/>
              </a:xfrm>
              <a:prstGeom prst="roundRect">
                <a:avLst>
                  <a:gd name="adj" fmla="val 22389"/>
                </a:avLst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Rounded Rectangle 300">
                <a:extLst>
                  <a:ext uri="{FF2B5EF4-FFF2-40B4-BE49-F238E27FC236}">
                    <a16:creationId xmlns:a16="http://schemas.microsoft.com/office/drawing/2014/main" id="{1EE69EF3-CA68-544A-AB09-ECE1FB97B321}"/>
                  </a:ext>
                </a:extLst>
              </p:cNvPr>
              <p:cNvSpPr/>
              <p:nvPr/>
            </p:nvSpPr>
            <p:spPr>
              <a:xfrm>
                <a:off x="3472865" y="2171419"/>
                <a:ext cx="365760" cy="365760"/>
              </a:xfrm>
              <a:prstGeom prst="roundRect">
                <a:avLst>
                  <a:gd name="adj" fmla="val 22389"/>
                </a:avLst>
              </a:prstGeom>
              <a:pattFill prst="wdUpDiag">
                <a:fgClr>
                  <a:schemeClr val="accent1"/>
                </a:fgClr>
                <a:bgClr>
                  <a:schemeClr val="bg1"/>
                </a:bgClr>
              </a:patt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CD747A92-8249-B14F-96B0-2E6205541FDD}"/>
                  </a:ext>
                </a:extLst>
              </p:cNvPr>
              <p:cNvSpPr txBox="1"/>
              <p:nvPr/>
            </p:nvSpPr>
            <p:spPr>
              <a:xfrm>
                <a:off x="3279369" y="2230304"/>
                <a:ext cx="25519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=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3" name="TextBox 302">
                    <a:extLst>
                      <a:ext uri="{FF2B5EF4-FFF2-40B4-BE49-F238E27FC236}">
                        <a16:creationId xmlns:a16="http://schemas.microsoft.com/office/drawing/2014/main" id="{B6E837D6-3C75-D746-8190-1B562293513D}"/>
                      </a:ext>
                    </a:extLst>
                  </p:cNvPr>
                  <p:cNvSpPr txBox="1"/>
                  <p:nvPr/>
                </p:nvSpPr>
                <p:spPr>
                  <a:xfrm>
                    <a:off x="4276891" y="2230463"/>
                    <a:ext cx="306494" cy="2576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i="1">
                              <a:latin typeface="Cambria Math" charset="0"/>
                            </a:rPr>
                            <m:t>×</m:t>
                          </m:r>
                        </m:oMath>
                      </m:oMathPara>
                    </a14:m>
                    <a:endParaRPr lang="en-US" sz="1100" baseline="-25000" dirty="0"/>
                  </a:p>
                </p:txBody>
              </p:sp>
            </mc:Choice>
            <mc:Fallback xmlns="">
              <p:sp>
                <p:nvSpPr>
                  <p:cNvPr id="303" name="TextBox 302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B6E837D6-3C75-D746-8190-1B56229351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76891" y="2230463"/>
                    <a:ext cx="306494" cy="257699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9C74CF3E-9B7F-9D43-B021-0A07D17D0E23}"/>
                  </a:ext>
                </a:extLst>
              </p:cNvPr>
              <p:cNvSpPr/>
              <p:nvPr/>
            </p:nvSpPr>
            <p:spPr>
              <a:xfrm>
                <a:off x="3064474" y="2237187"/>
                <a:ext cx="101569" cy="10028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10576BD5-7622-734C-A982-7B55E63F9924}"/>
                  </a:ext>
                </a:extLst>
              </p:cNvPr>
              <p:cNvSpPr/>
              <p:nvPr/>
            </p:nvSpPr>
            <p:spPr>
              <a:xfrm>
                <a:off x="3555558" y="2241665"/>
                <a:ext cx="101569" cy="10028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Rounded Rectangle 305">
                <a:extLst>
                  <a:ext uri="{FF2B5EF4-FFF2-40B4-BE49-F238E27FC236}">
                    <a16:creationId xmlns:a16="http://schemas.microsoft.com/office/drawing/2014/main" id="{696394B1-0F6A-414F-94DA-771783E09A5D}"/>
                  </a:ext>
                </a:extLst>
              </p:cNvPr>
              <p:cNvSpPr/>
              <p:nvPr/>
            </p:nvSpPr>
            <p:spPr>
              <a:xfrm>
                <a:off x="4494682" y="2162804"/>
                <a:ext cx="365760" cy="365760"/>
              </a:xfrm>
              <a:prstGeom prst="roundRect">
                <a:avLst>
                  <a:gd name="adj" fmla="val 22389"/>
                </a:avLst>
              </a:prstGeom>
              <a:pattFill prst="lgGrid">
                <a:fgClr>
                  <a:schemeClr val="accent1"/>
                </a:fgClr>
                <a:bgClr>
                  <a:schemeClr val="bg1"/>
                </a:bgClr>
              </a:patt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61C565D2-2AC8-F74B-82F5-23D5448C97BC}"/>
                  </a:ext>
                </a:extLst>
              </p:cNvPr>
              <p:cNvSpPr/>
              <p:nvPr/>
            </p:nvSpPr>
            <p:spPr>
              <a:xfrm>
                <a:off x="4683181" y="2285412"/>
                <a:ext cx="118872" cy="1188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0129A053-C7F5-0647-BA5E-A6E0E37DC9F9}"/>
                  </a:ext>
                </a:extLst>
              </p:cNvPr>
              <p:cNvSpPr txBox="1"/>
              <p:nvPr/>
            </p:nvSpPr>
            <p:spPr>
              <a:xfrm>
                <a:off x="2887322" y="1901376"/>
                <a:ext cx="1393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Iteration index </a:t>
                </a:r>
                <a:r>
                  <a:rPr lang="en-US" sz="1200" b="1" dirty="0" err="1"/>
                  <a:t>i</a:t>
                </a:r>
                <a:r>
                  <a:rPr lang="en-US" sz="1200" dirty="0"/>
                  <a:t> = 3</a:t>
                </a:r>
              </a:p>
            </p:txBody>
          </p:sp>
        </p:grpSp>
        <p:sp>
          <p:nvSpPr>
            <p:cNvPr id="297" name="Rounded Rectangle 296">
              <a:extLst>
                <a:ext uri="{FF2B5EF4-FFF2-40B4-BE49-F238E27FC236}">
                  <a16:creationId xmlns:a16="http://schemas.microsoft.com/office/drawing/2014/main" id="{1A6A875E-0FEA-CB45-9B6E-94F14DA02754}"/>
                </a:ext>
              </a:extLst>
            </p:cNvPr>
            <p:cNvSpPr/>
            <p:nvPr/>
          </p:nvSpPr>
          <p:spPr>
            <a:xfrm>
              <a:off x="3969406" y="2018294"/>
              <a:ext cx="365760" cy="365760"/>
            </a:xfrm>
            <a:prstGeom prst="roundRect">
              <a:avLst>
                <a:gd name="adj" fmla="val 22389"/>
              </a:avLst>
            </a:prstGeom>
            <a:solidFill>
              <a:schemeClr val="accent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B6E837D6-3C75-D746-8190-1B562293513D}"/>
                    </a:ext>
                  </a:extLst>
                </p:cNvPr>
                <p:cNvSpPr txBox="1"/>
                <p:nvPr/>
              </p:nvSpPr>
              <p:spPr>
                <a:xfrm>
                  <a:off x="3745024" y="1966429"/>
                  <a:ext cx="301685" cy="3028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baseline="-25000" smtClean="0">
                            <a:latin typeface="Cambria Math" charset="0"/>
                          </a:rPr>
                          <m:t>+</m:t>
                        </m:r>
                      </m:oMath>
                    </m:oMathPara>
                  </a14:m>
                  <a:endParaRPr lang="en-US" sz="1400" baseline="-25000" dirty="0"/>
                </a:p>
              </p:txBody>
            </p:sp>
          </mc:Choice>
          <mc:Fallback xmlns="">
            <p:sp>
              <p:nvSpPr>
                <p:cNvPr id="298" name="TextBox 29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B6E837D6-3C75-D746-8190-1B56229351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5024" y="1966429"/>
                  <a:ext cx="301685" cy="30284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66CB935-A085-4845-BC44-840E2702D25F}"/>
              </a:ext>
            </a:extLst>
          </p:cNvPr>
          <p:cNvCxnSpPr>
            <a:cxnSpLocks/>
            <a:stCxn id="35" idx="3"/>
            <a:endCxn id="58" idx="1"/>
          </p:cNvCxnSpPr>
          <p:nvPr/>
        </p:nvCxnSpPr>
        <p:spPr>
          <a:xfrm>
            <a:off x="4215898" y="1906630"/>
            <a:ext cx="1262571" cy="5693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5478469" y="2417253"/>
            <a:ext cx="289306" cy="277648"/>
            <a:chOff x="5544720" y="1938578"/>
            <a:chExt cx="187541" cy="180140"/>
          </a:xfrm>
        </p:grpSpPr>
        <p:sp>
          <p:nvSpPr>
            <p:cNvPr id="58" name="Rectangle 57"/>
            <p:cNvSpPr/>
            <p:nvPr/>
          </p:nvSpPr>
          <p:spPr>
            <a:xfrm>
              <a:off x="5544720" y="1938578"/>
              <a:ext cx="80450" cy="76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i</a:t>
              </a:r>
              <a:endParaRPr lang="en-US" sz="11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309" name="Rectangle 308"/>
            <p:cNvSpPr/>
            <p:nvPr/>
          </p:nvSpPr>
          <p:spPr>
            <a:xfrm>
              <a:off x="5648673" y="1939585"/>
              <a:ext cx="80450" cy="76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/>
            <p:cNvSpPr/>
            <p:nvPr/>
          </p:nvSpPr>
          <p:spPr>
            <a:xfrm>
              <a:off x="5545727" y="2042531"/>
              <a:ext cx="80450" cy="76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/>
            <p:cNvSpPr/>
            <p:nvPr/>
          </p:nvSpPr>
          <p:spPr>
            <a:xfrm>
              <a:off x="5651811" y="2041413"/>
              <a:ext cx="80450" cy="76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E6A0AA3-0C29-DD47-8E9D-16E3911D4D49}"/>
              </a:ext>
            </a:extLst>
          </p:cNvPr>
          <p:cNvCxnSpPr>
            <a:cxnSpLocks/>
            <a:stCxn id="294" idx="3"/>
            <a:endCxn id="58" idx="1"/>
          </p:cNvCxnSpPr>
          <p:nvPr/>
        </p:nvCxnSpPr>
        <p:spPr>
          <a:xfrm flipV="1">
            <a:off x="4217047" y="2475966"/>
            <a:ext cx="1261422" cy="2012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FEE4957-8A85-4947-9747-02CB729742FA}"/>
              </a:ext>
            </a:extLst>
          </p:cNvPr>
          <p:cNvCxnSpPr>
            <a:cxnSpLocks/>
            <a:stCxn id="308" idx="3"/>
          </p:cNvCxnSpPr>
          <p:nvPr/>
        </p:nvCxnSpPr>
        <p:spPr>
          <a:xfrm flipV="1">
            <a:off x="4226107" y="2482678"/>
            <a:ext cx="1247098" cy="9932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3351249" y="2011283"/>
            <a:ext cx="479389" cy="2041192"/>
          </a:xfrm>
          <a:prstGeom prst="rect">
            <a:avLst/>
          </a:prstGeom>
          <a:solidFill>
            <a:schemeClr val="tx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2867423" y="2011490"/>
            <a:ext cx="418880" cy="2041378"/>
          </a:xfrm>
          <a:prstGeom prst="rect">
            <a:avLst/>
          </a:prstGeom>
          <a:solidFill>
            <a:schemeClr val="accent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2876571" y="4066312"/>
            <a:ext cx="409732" cy="255736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Write Only</a:t>
            </a:r>
          </a:p>
        </p:txBody>
      </p:sp>
      <p:sp>
        <p:nvSpPr>
          <p:cNvPr id="90" name="Rounded Rectangle 89"/>
          <p:cNvSpPr/>
          <p:nvPr/>
        </p:nvSpPr>
        <p:spPr>
          <a:xfrm>
            <a:off x="3397670" y="4066382"/>
            <a:ext cx="432968" cy="255736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Read Only</a:t>
            </a:r>
          </a:p>
        </p:txBody>
      </p:sp>
      <p:sp>
        <p:nvSpPr>
          <p:cNvPr id="114" name="Triangle 113"/>
          <p:cNvSpPr/>
          <p:nvPr/>
        </p:nvSpPr>
        <p:spPr>
          <a:xfrm rot="10800000">
            <a:off x="3710400" y="4420802"/>
            <a:ext cx="244871" cy="15867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ounded Rectangle 311"/>
          <p:cNvSpPr/>
          <p:nvPr/>
        </p:nvSpPr>
        <p:spPr>
          <a:xfrm>
            <a:off x="4873768" y="2813030"/>
            <a:ext cx="1025948" cy="835431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Loop Continuation: “</a:t>
            </a:r>
            <a:r>
              <a:rPr lang="en-US" sz="11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unsafe” write after read</a:t>
            </a:r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B6A70965-9D92-B740-B1D5-5C6E65078E0F}"/>
              </a:ext>
            </a:extLst>
          </p:cNvPr>
          <p:cNvSpPr/>
          <p:nvPr/>
        </p:nvSpPr>
        <p:spPr>
          <a:xfrm>
            <a:off x="6146412" y="4040735"/>
            <a:ext cx="2303123" cy="134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4" name="Rounded Rectangle 413">
            <a:extLst>
              <a:ext uri="{FF2B5EF4-FFF2-40B4-BE49-F238E27FC236}">
                <a16:creationId xmlns:a16="http://schemas.microsoft.com/office/drawing/2014/main" id="{E80AECEE-E8F0-6646-9083-6B3E5D3A2992}"/>
              </a:ext>
            </a:extLst>
          </p:cNvPr>
          <p:cNvSpPr/>
          <p:nvPr/>
        </p:nvSpPr>
        <p:spPr>
          <a:xfrm>
            <a:off x="6152768" y="3818373"/>
            <a:ext cx="2296767" cy="3048718"/>
          </a:xfrm>
          <a:prstGeom prst="roundRect">
            <a:avLst>
              <a:gd name="adj" fmla="val 6185"/>
            </a:avLst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Rounded Rectangle 459"/>
          <p:cNvSpPr/>
          <p:nvPr/>
        </p:nvSpPr>
        <p:spPr>
          <a:xfrm>
            <a:off x="6313625" y="6512601"/>
            <a:ext cx="409732" cy="255736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Write Only</a:t>
            </a:r>
          </a:p>
        </p:txBody>
      </p:sp>
      <p:sp>
        <p:nvSpPr>
          <p:cNvPr id="461" name="Rounded Rectangle 460"/>
          <p:cNvSpPr/>
          <p:nvPr/>
        </p:nvSpPr>
        <p:spPr>
          <a:xfrm>
            <a:off x="6834724" y="6512671"/>
            <a:ext cx="432968" cy="255736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Read Only</a:t>
            </a:r>
          </a:p>
        </p:txBody>
      </p:sp>
      <p:sp>
        <p:nvSpPr>
          <p:cNvPr id="462" name="Triangle 461"/>
          <p:cNvSpPr/>
          <p:nvPr/>
        </p:nvSpPr>
        <p:spPr>
          <a:xfrm rot="10800000">
            <a:off x="7147454" y="6867091"/>
            <a:ext cx="244871" cy="15867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Rectangle 462">
            <a:extLst>
              <a:ext uri="{FF2B5EF4-FFF2-40B4-BE49-F238E27FC236}">
                <a16:creationId xmlns:a16="http://schemas.microsoft.com/office/drawing/2014/main" id="{B6A70965-9D92-B740-B1D5-5C6E65078E0F}"/>
              </a:ext>
            </a:extLst>
          </p:cNvPr>
          <p:cNvSpPr/>
          <p:nvPr/>
        </p:nvSpPr>
        <p:spPr>
          <a:xfrm>
            <a:off x="6143515" y="4044494"/>
            <a:ext cx="2303123" cy="1344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Rounded Rectangle 463">
            <a:extLst>
              <a:ext uri="{FF2B5EF4-FFF2-40B4-BE49-F238E27FC236}">
                <a16:creationId xmlns:a16="http://schemas.microsoft.com/office/drawing/2014/main" id="{E80AECEE-E8F0-6646-9083-6B3E5D3A2992}"/>
              </a:ext>
            </a:extLst>
          </p:cNvPr>
          <p:cNvSpPr/>
          <p:nvPr/>
        </p:nvSpPr>
        <p:spPr>
          <a:xfrm>
            <a:off x="6149871" y="3822132"/>
            <a:ext cx="2296767" cy="3048718"/>
          </a:xfrm>
          <a:prstGeom prst="roundRect">
            <a:avLst>
              <a:gd name="adj" fmla="val 6185"/>
            </a:avLst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Rounded Rectangle 464">
            <a:extLst>
              <a:ext uri="{FF2B5EF4-FFF2-40B4-BE49-F238E27FC236}">
                <a16:creationId xmlns:a16="http://schemas.microsoft.com/office/drawing/2014/main" id="{9463F3D4-38FB-AD43-914E-91A700C466E1}"/>
              </a:ext>
            </a:extLst>
          </p:cNvPr>
          <p:cNvSpPr/>
          <p:nvPr/>
        </p:nvSpPr>
        <p:spPr>
          <a:xfrm>
            <a:off x="6152768" y="3835895"/>
            <a:ext cx="2290679" cy="317996"/>
          </a:xfrm>
          <a:prstGeom prst="roundRect">
            <a:avLst>
              <a:gd name="adj" fmla="val 48265"/>
            </a:avLst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Task_Apply_Filter</a:t>
            </a:r>
            <a:endParaRPr lang="en-US" dirty="0"/>
          </a:p>
        </p:txBody>
      </p:sp>
      <p:sp>
        <p:nvSpPr>
          <p:cNvPr id="510" name="Rounded Rectangle 509"/>
          <p:cNvSpPr/>
          <p:nvPr/>
        </p:nvSpPr>
        <p:spPr>
          <a:xfrm>
            <a:off x="6310728" y="6516360"/>
            <a:ext cx="409732" cy="255736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Write Only</a:t>
            </a:r>
          </a:p>
        </p:txBody>
      </p:sp>
      <p:sp>
        <p:nvSpPr>
          <p:cNvPr id="511" name="Rounded Rectangle 510"/>
          <p:cNvSpPr/>
          <p:nvPr/>
        </p:nvSpPr>
        <p:spPr>
          <a:xfrm>
            <a:off x="6831827" y="6516430"/>
            <a:ext cx="432968" cy="255736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Read Only</a:t>
            </a:r>
          </a:p>
        </p:txBody>
      </p:sp>
      <p:sp>
        <p:nvSpPr>
          <p:cNvPr id="512" name="Triangle 511"/>
          <p:cNvSpPr/>
          <p:nvPr/>
        </p:nvSpPr>
        <p:spPr>
          <a:xfrm rot="10800000">
            <a:off x="7144557" y="6870850"/>
            <a:ext cx="244871" cy="15867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3" name="Group 512"/>
          <p:cNvGrpSpPr/>
          <p:nvPr/>
        </p:nvGrpSpPr>
        <p:grpSpPr>
          <a:xfrm>
            <a:off x="5141462" y="5610984"/>
            <a:ext cx="289306" cy="276096"/>
            <a:chOff x="5544720" y="1939585"/>
            <a:chExt cx="187541" cy="179133"/>
          </a:xfrm>
        </p:grpSpPr>
        <p:sp>
          <p:nvSpPr>
            <p:cNvPr id="514" name="Rectangle 513"/>
            <p:cNvSpPr/>
            <p:nvPr/>
          </p:nvSpPr>
          <p:spPr>
            <a:xfrm>
              <a:off x="5544720" y="1942507"/>
              <a:ext cx="80450" cy="76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i</a:t>
              </a:r>
              <a:endParaRPr lang="en-US" sz="11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515" name="Rectangle 514"/>
            <p:cNvSpPr/>
            <p:nvPr/>
          </p:nvSpPr>
          <p:spPr>
            <a:xfrm>
              <a:off x="5648673" y="1939585"/>
              <a:ext cx="80450" cy="76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Rectangle 515"/>
            <p:cNvSpPr/>
            <p:nvPr/>
          </p:nvSpPr>
          <p:spPr>
            <a:xfrm>
              <a:off x="5545727" y="2042531"/>
              <a:ext cx="80450" cy="76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Rectangle 516"/>
            <p:cNvSpPr/>
            <p:nvPr/>
          </p:nvSpPr>
          <p:spPr>
            <a:xfrm>
              <a:off x="5651811" y="2041413"/>
              <a:ext cx="80450" cy="76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8FEE4957-8A85-4947-9747-02CB729742FA}"/>
              </a:ext>
            </a:extLst>
          </p:cNvPr>
          <p:cNvCxnSpPr>
            <a:cxnSpLocks/>
            <a:stCxn id="537" idx="1"/>
            <a:endCxn id="514" idx="3"/>
          </p:cNvCxnSpPr>
          <p:nvPr/>
        </p:nvCxnSpPr>
        <p:spPr>
          <a:xfrm flipH="1">
            <a:off x="5265566" y="5123032"/>
            <a:ext cx="998753" cy="5511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8FEE4957-8A85-4947-9747-02CB729742FA}"/>
              </a:ext>
            </a:extLst>
          </p:cNvPr>
          <p:cNvCxnSpPr>
            <a:cxnSpLocks/>
            <a:endCxn id="514" idx="3"/>
          </p:cNvCxnSpPr>
          <p:nvPr/>
        </p:nvCxnSpPr>
        <p:spPr>
          <a:xfrm flipH="1">
            <a:off x="5265566" y="4403580"/>
            <a:ext cx="1014533" cy="12706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Left-Right Arrow 291"/>
          <p:cNvSpPr/>
          <p:nvPr/>
        </p:nvSpPr>
        <p:spPr>
          <a:xfrm>
            <a:off x="5516764" y="5283349"/>
            <a:ext cx="633603" cy="416557"/>
          </a:xfrm>
          <a:prstGeom prst="left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 dirty="0">
                <a:latin typeface="Helvetica" charset="0"/>
                <a:ea typeface="Helvetica" charset="0"/>
                <a:cs typeface="Helvetica" charset="0"/>
              </a:rPr>
              <a:t>DMA</a:t>
            </a:r>
          </a:p>
        </p:txBody>
      </p:sp>
      <p:grpSp>
        <p:nvGrpSpPr>
          <p:cNvPr id="522" name="Group 521"/>
          <p:cNvGrpSpPr/>
          <p:nvPr/>
        </p:nvGrpSpPr>
        <p:grpSpPr>
          <a:xfrm>
            <a:off x="6260135" y="4214419"/>
            <a:ext cx="2055644" cy="715942"/>
            <a:chOff x="6260135" y="4214419"/>
            <a:chExt cx="2055644" cy="715942"/>
          </a:xfrm>
        </p:grpSpPr>
        <p:grpSp>
          <p:nvGrpSpPr>
            <p:cNvPr id="416" name="Group 415"/>
            <p:cNvGrpSpPr/>
            <p:nvPr/>
          </p:nvGrpSpPr>
          <p:grpSpPr>
            <a:xfrm>
              <a:off x="6260135" y="4214419"/>
              <a:ext cx="2055644" cy="715942"/>
              <a:chOff x="2867721" y="1744722"/>
              <a:chExt cx="2055644" cy="715942"/>
            </a:xfrm>
          </p:grpSpPr>
          <p:grpSp>
            <p:nvGrpSpPr>
              <p:cNvPr id="417" name="Group 416">
                <a:extLst>
                  <a:ext uri="{FF2B5EF4-FFF2-40B4-BE49-F238E27FC236}">
                    <a16:creationId xmlns:a16="http://schemas.microsoft.com/office/drawing/2014/main" id="{FABD9A8A-E8E2-5E44-BB24-0F6947011DE3}"/>
                  </a:ext>
                </a:extLst>
              </p:cNvPr>
              <p:cNvGrpSpPr/>
              <p:nvPr/>
            </p:nvGrpSpPr>
            <p:grpSpPr>
              <a:xfrm>
                <a:off x="2867721" y="1744722"/>
                <a:ext cx="2055644" cy="715942"/>
                <a:chOff x="2887322" y="1901376"/>
                <a:chExt cx="2055644" cy="715942"/>
              </a:xfrm>
            </p:grpSpPr>
            <p:sp>
              <p:nvSpPr>
                <p:cNvPr id="420" name="Rounded Rectangle 419">
                  <a:extLst>
                    <a:ext uri="{FF2B5EF4-FFF2-40B4-BE49-F238E27FC236}">
                      <a16:creationId xmlns:a16="http://schemas.microsoft.com/office/drawing/2014/main" id="{B8EE7624-D3AA-0043-AAC1-9472A4B9E816}"/>
                    </a:ext>
                  </a:extLst>
                </p:cNvPr>
                <p:cNvSpPr/>
                <p:nvPr/>
              </p:nvSpPr>
              <p:spPr>
                <a:xfrm>
                  <a:off x="2898918" y="1927467"/>
                  <a:ext cx="2044048" cy="689851"/>
                </a:xfrm>
                <a:prstGeom prst="roundRect">
                  <a:avLst>
                    <a:gd name="adj" fmla="val 6185"/>
                  </a:avLst>
                </a:prstGeom>
                <a:solidFill>
                  <a:schemeClr val="bg1"/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ounded Rectangle 420">
                  <a:extLst>
                    <a:ext uri="{FF2B5EF4-FFF2-40B4-BE49-F238E27FC236}">
                      <a16:creationId xmlns:a16="http://schemas.microsoft.com/office/drawing/2014/main" id="{1A6A875E-0FEA-CB45-9B6E-94F14DA02754}"/>
                    </a:ext>
                  </a:extLst>
                </p:cNvPr>
                <p:cNvSpPr/>
                <p:nvPr/>
              </p:nvSpPr>
              <p:spPr>
                <a:xfrm>
                  <a:off x="2963153" y="2168860"/>
                  <a:ext cx="365760" cy="365760"/>
                </a:xfrm>
                <a:prstGeom prst="roundRect">
                  <a:avLst>
                    <a:gd name="adj" fmla="val 22389"/>
                  </a:avLst>
                </a:prstGeom>
                <a:solidFill>
                  <a:schemeClr val="bg1"/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ounded Rectangle 421">
                  <a:extLst>
                    <a:ext uri="{FF2B5EF4-FFF2-40B4-BE49-F238E27FC236}">
                      <a16:creationId xmlns:a16="http://schemas.microsoft.com/office/drawing/2014/main" id="{1EE69EF3-CA68-544A-AB09-ECE1FB97B321}"/>
                    </a:ext>
                  </a:extLst>
                </p:cNvPr>
                <p:cNvSpPr/>
                <p:nvPr/>
              </p:nvSpPr>
              <p:spPr>
                <a:xfrm>
                  <a:off x="3472865" y="2171419"/>
                  <a:ext cx="365760" cy="365760"/>
                </a:xfrm>
                <a:prstGeom prst="roundRect">
                  <a:avLst>
                    <a:gd name="adj" fmla="val 22389"/>
                  </a:avLst>
                </a:prstGeom>
                <a:pattFill prst="wdUpDiag">
                  <a:fgClr>
                    <a:schemeClr val="accent2"/>
                  </a:fgClr>
                  <a:bgClr>
                    <a:schemeClr val="bg1"/>
                  </a:bgClr>
                </a:pattFill>
                <a:ln w="25400">
                  <a:solidFill>
                    <a:srgbClr val="EB7D3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TextBox 422">
                  <a:extLst>
                    <a:ext uri="{FF2B5EF4-FFF2-40B4-BE49-F238E27FC236}">
                      <a16:creationId xmlns:a16="http://schemas.microsoft.com/office/drawing/2014/main" id="{CD747A92-8249-B14F-96B0-2E6205541FDD}"/>
                    </a:ext>
                  </a:extLst>
                </p:cNvPr>
                <p:cNvSpPr txBox="1"/>
                <p:nvPr/>
              </p:nvSpPr>
              <p:spPr>
                <a:xfrm>
                  <a:off x="3279369" y="2230304"/>
                  <a:ext cx="255198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/>
                    <a:t>=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4" name="TextBox 423">
                      <a:extLst>
                        <a:ext uri="{FF2B5EF4-FFF2-40B4-BE49-F238E27FC236}">
                          <a16:creationId xmlns:a16="http://schemas.microsoft.com/office/drawing/2014/main" id="{B6E837D6-3C75-D746-8190-1B562293513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8723" y="1951902"/>
                      <a:ext cx="341760" cy="45313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 baseline="-25000" smtClean="0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∗</m:t>
                            </m:r>
                          </m:oMath>
                        </m:oMathPara>
                      </a14:m>
                      <a:endParaRPr lang="en-US" sz="2400" b="1" baseline="-2500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24" name="TextBox 423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B6E837D6-3C75-D746-8190-1B562293513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8723" y="1951902"/>
                      <a:ext cx="341760" cy="453137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b="-1891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26" name="Rectangle 425">
                  <a:extLst>
                    <a:ext uri="{FF2B5EF4-FFF2-40B4-BE49-F238E27FC236}">
                      <a16:creationId xmlns:a16="http://schemas.microsoft.com/office/drawing/2014/main" id="{10576BD5-7622-734C-A982-7B55E63F9924}"/>
                    </a:ext>
                  </a:extLst>
                </p:cNvPr>
                <p:cNvSpPr/>
                <p:nvPr/>
              </p:nvSpPr>
              <p:spPr>
                <a:xfrm>
                  <a:off x="3484986" y="2241666"/>
                  <a:ext cx="364106" cy="8908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ounded Rectangle 426">
                  <a:extLst>
                    <a:ext uri="{FF2B5EF4-FFF2-40B4-BE49-F238E27FC236}">
                      <a16:creationId xmlns:a16="http://schemas.microsoft.com/office/drawing/2014/main" id="{696394B1-0F6A-414F-94DA-771783E09A5D}"/>
                    </a:ext>
                  </a:extLst>
                </p:cNvPr>
                <p:cNvSpPr/>
                <p:nvPr/>
              </p:nvSpPr>
              <p:spPr>
                <a:xfrm>
                  <a:off x="4494682" y="2162804"/>
                  <a:ext cx="365760" cy="365760"/>
                </a:xfrm>
                <a:prstGeom prst="roundRect">
                  <a:avLst>
                    <a:gd name="adj" fmla="val 22389"/>
                  </a:avLst>
                </a:prstGeom>
                <a:pattFill prst="lgGrid">
                  <a:fgClr>
                    <a:schemeClr val="accent2"/>
                  </a:fgClr>
                  <a:bgClr>
                    <a:schemeClr val="bg1"/>
                  </a:bgClr>
                </a:pattFill>
                <a:ln w="25400">
                  <a:solidFill>
                    <a:srgbClr val="EB7D3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TextBox 428">
                  <a:extLst>
                    <a:ext uri="{FF2B5EF4-FFF2-40B4-BE49-F238E27FC236}">
                      <a16:creationId xmlns:a16="http://schemas.microsoft.com/office/drawing/2014/main" id="{0129A053-C7F5-0647-BA5E-A6E0E37DC9F9}"/>
                    </a:ext>
                  </a:extLst>
                </p:cNvPr>
                <p:cNvSpPr txBox="1"/>
                <p:nvPr/>
              </p:nvSpPr>
              <p:spPr>
                <a:xfrm>
                  <a:off x="2887322" y="1901376"/>
                  <a:ext cx="139281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Iteration index </a:t>
                  </a:r>
                  <a:r>
                    <a:rPr lang="en-US" sz="1200" b="1" dirty="0" err="1"/>
                    <a:t>i</a:t>
                  </a:r>
                  <a:r>
                    <a:rPr lang="en-US" sz="1200" dirty="0"/>
                    <a:t> = 1</a:t>
                  </a:r>
                </a:p>
              </p:txBody>
            </p:sp>
          </p:grpSp>
          <p:sp>
            <p:nvSpPr>
              <p:cNvPr id="418" name="Rounded Rectangle 417">
                <a:extLst>
                  <a:ext uri="{FF2B5EF4-FFF2-40B4-BE49-F238E27FC236}">
                    <a16:creationId xmlns:a16="http://schemas.microsoft.com/office/drawing/2014/main" id="{1A6A875E-0FEA-CB45-9B6E-94F14DA02754}"/>
                  </a:ext>
                </a:extLst>
              </p:cNvPr>
              <p:cNvSpPr/>
              <p:nvPr/>
            </p:nvSpPr>
            <p:spPr>
              <a:xfrm>
                <a:off x="3969406" y="2018294"/>
                <a:ext cx="365760" cy="365760"/>
              </a:xfrm>
              <a:prstGeom prst="roundRect">
                <a:avLst>
                  <a:gd name="adj" fmla="val 22389"/>
                </a:avLst>
              </a:prstGeom>
              <a:solidFill>
                <a:schemeClr val="accent2"/>
              </a:solidFill>
              <a:ln w="25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9" name="TextBox 418">
                    <a:extLst>
                      <a:ext uri="{FF2B5EF4-FFF2-40B4-BE49-F238E27FC236}">
                        <a16:creationId xmlns:a16="http://schemas.microsoft.com/office/drawing/2014/main" id="{B6E837D6-3C75-D746-8190-1B562293513D}"/>
                      </a:ext>
                    </a:extLst>
                  </p:cNvPr>
                  <p:cNvSpPr txBox="1"/>
                  <p:nvPr/>
                </p:nvSpPr>
                <p:spPr>
                  <a:xfrm>
                    <a:off x="3745024" y="1966429"/>
                    <a:ext cx="301685" cy="30284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baseline="-25000" smtClean="0">
                              <a:latin typeface="Cambria Math" charset="0"/>
                            </a:rPr>
                            <m:t>+</m:t>
                          </m:r>
                        </m:oMath>
                      </m:oMathPara>
                    </a14:m>
                    <a:endParaRPr lang="en-US" sz="1400" baseline="-25000" dirty="0"/>
                  </a:p>
                </p:txBody>
              </p:sp>
            </mc:Choice>
            <mc:Fallback xmlns="">
              <p:sp>
                <p:nvSpPr>
                  <p:cNvPr id="419" name="TextBox 418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B6E837D6-3C75-D746-8190-1B56229351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45024" y="1966429"/>
                    <a:ext cx="301685" cy="302840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122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19" name="Rectangle 518">
              <a:extLst>
                <a:ext uri="{FF2B5EF4-FFF2-40B4-BE49-F238E27FC236}">
                  <a16:creationId xmlns:a16="http://schemas.microsoft.com/office/drawing/2014/main" id="{10576BD5-7622-734C-A982-7B55E63F9924}"/>
                </a:ext>
              </a:extLst>
            </p:cNvPr>
            <p:cNvSpPr/>
            <p:nvPr/>
          </p:nvSpPr>
          <p:spPr>
            <a:xfrm>
              <a:off x="6333069" y="4556984"/>
              <a:ext cx="364106" cy="8908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Rectangle 519">
              <a:extLst>
                <a:ext uri="{FF2B5EF4-FFF2-40B4-BE49-F238E27FC236}">
                  <a16:creationId xmlns:a16="http://schemas.microsoft.com/office/drawing/2014/main" id="{10576BD5-7622-734C-A982-7B55E63F9924}"/>
                </a:ext>
              </a:extLst>
            </p:cNvPr>
            <p:cNvSpPr/>
            <p:nvPr/>
          </p:nvSpPr>
          <p:spPr>
            <a:xfrm>
              <a:off x="7867438" y="4539747"/>
              <a:ext cx="364106" cy="8908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3" name="Group 522"/>
          <p:cNvGrpSpPr/>
          <p:nvPr/>
        </p:nvGrpSpPr>
        <p:grpSpPr>
          <a:xfrm>
            <a:off x="6264319" y="4984532"/>
            <a:ext cx="2055644" cy="715942"/>
            <a:chOff x="6260135" y="4214419"/>
            <a:chExt cx="2055644" cy="715942"/>
          </a:xfrm>
        </p:grpSpPr>
        <p:grpSp>
          <p:nvGrpSpPr>
            <p:cNvPr id="524" name="Group 523"/>
            <p:cNvGrpSpPr/>
            <p:nvPr/>
          </p:nvGrpSpPr>
          <p:grpSpPr>
            <a:xfrm>
              <a:off x="6260135" y="4214419"/>
              <a:ext cx="2055644" cy="715942"/>
              <a:chOff x="2867721" y="1744722"/>
              <a:chExt cx="2055644" cy="715942"/>
            </a:xfrm>
          </p:grpSpPr>
          <p:grpSp>
            <p:nvGrpSpPr>
              <p:cNvPr id="527" name="Group 526">
                <a:extLst>
                  <a:ext uri="{FF2B5EF4-FFF2-40B4-BE49-F238E27FC236}">
                    <a16:creationId xmlns:a16="http://schemas.microsoft.com/office/drawing/2014/main" id="{FABD9A8A-E8E2-5E44-BB24-0F6947011DE3}"/>
                  </a:ext>
                </a:extLst>
              </p:cNvPr>
              <p:cNvGrpSpPr/>
              <p:nvPr/>
            </p:nvGrpSpPr>
            <p:grpSpPr>
              <a:xfrm>
                <a:off x="2867721" y="1744722"/>
                <a:ext cx="2055644" cy="715942"/>
                <a:chOff x="2887322" y="1901376"/>
                <a:chExt cx="2055644" cy="715942"/>
              </a:xfrm>
            </p:grpSpPr>
            <p:sp>
              <p:nvSpPr>
                <p:cNvPr id="530" name="Rounded Rectangle 529">
                  <a:extLst>
                    <a:ext uri="{FF2B5EF4-FFF2-40B4-BE49-F238E27FC236}">
                      <a16:creationId xmlns:a16="http://schemas.microsoft.com/office/drawing/2014/main" id="{B8EE7624-D3AA-0043-AAC1-9472A4B9E816}"/>
                    </a:ext>
                  </a:extLst>
                </p:cNvPr>
                <p:cNvSpPr/>
                <p:nvPr/>
              </p:nvSpPr>
              <p:spPr>
                <a:xfrm>
                  <a:off x="2898918" y="1927467"/>
                  <a:ext cx="2044048" cy="689851"/>
                </a:xfrm>
                <a:prstGeom prst="roundRect">
                  <a:avLst>
                    <a:gd name="adj" fmla="val 6185"/>
                  </a:avLst>
                </a:prstGeom>
                <a:solidFill>
                  <a:schemeClr val="bg1"/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ounded Rectangle 530">
                  <a:extLst>
                    <a:ext uri="{FF2B5EF4-FFF2-40B4-BE49-F238E27FC236}">
                      <a16:creationId xmlns:a16="http://schemas.microsoft.com/office/drawing/2014/main" id="{1A6A875E-0FEA-CB45-9B6E-94F14DA02754}"/>
                    </a:ext>
                  </a:extLst>
                </p:cNvPr>
                <p:cNvSpPr/>
                <p:nvPr/>
              </p:nvSpPr>
              <p:spPr>
                <a:xfrm>
                  <a:off x="2963153" y="2168860"/>
                  <a:ext cx="365760" cy="365760"/>
                </a:xfrm>
                <a:prstGeom prst="roundRect">
                  <a:avLst>
                    <a:gd name="adj" fmla="val 22389"/>
                  </a:avLst>
                </a:prstGeom>
                <a:solidFill>
                  <a:schemeClr val="bg1"/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ounded Rectangle 531">
                  <a:extLst>
                    <a:ext uri="{FF2B5EF4-FFF2-40B4-BE49-F238E27FC236}">
                      <a16:creationId xmlns:a16="http://schemas.microsoft.com/office/drawing/2014/main" id="{1EE69EF3-CA68-544A-AB09-ECE1FB97B321}"/>
                    </a:ext>
                  </a:extLst>
                </p:cNvPr>
                <p:cNvSpPr/>
                <p:nvPr/>
              </p:nvSpPr>
              <p:spPr>
                <a:xfrm>
                  <a:off x="3472865" y="2171419"/>
                  <a:ext cx="365760" cy="365760"/>
                </a:xfrm>
                <a:prstGeom prst="roundRect">
                  <a:avLst>
                    <a:gd name="adj" fmla="val 22389"/>
                  </a:avLst>
                </a:prstGeom>
                <a:pattFill prst="wdUpDiag">
                  <a:fgClr>
                    <a:schemeClr val="accent2"/>
                  </a:fgClr>
                  <a:bgClr>
                    <a:schemeClr val="bg1"/>
                  </a:bgClr>
                </a:pattFill>
                <a:ln w="25400">
                  <a:solidFill>
                    <a:srgbClr val="EB7D3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TextBox 532">
                  <a:extLst>
                    <a:ext uri="{FF2B5EF4-FFF2-40B4-BE49-F238E27FC236}">
                      <a16:creationId xmlns:a16="http://schemas.microsoft.com/office/drawing/2014/main" id="{CD747A92-8249-B14F-96B0-2E6205541FDD}"/>
                    </a:ext>
                  </a:extLst>
                </p:cNvPr>
                <p:cNvSpPr txBox="1"/>
                <p:nvPr/>
              </p:nvSpPr>
              <p:spPr>
                <a:xfrm>
                  <a:off x="3279369" y="2230304"/>
                  <a:ext cx="255198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/>
                    <a:t>=</a:t>
                  </a:r>
                </a:p>
              </p:txBody>
            </p:sp>
            <p:sp>
              <p:nvSpPr>
                <p:cNvPr id="535" name="Rectangle 534">
                  <a:extLst>
                    <a:ext uri="{FF2B5EF4-FFF2-40B4-BE49-F238E27FC236}">
                      <a16:creationId xmlns:a16="http://schemas.microsoft.com/office/drawing/2014/main" id="{10576BD5-7622-734C-A982-7B55E63F9924}"/>
                    </a:ext>
                  </a:extLst>
                </p:cNvPr>
                <p:cNvSpPr/>
                <p:nvPr/>
              </p:nvSpPr>
              <p:spPr>
                <a:xfrm>
                  <a:off x="3484986" y="2302223"/>
                  <a:ext cx="364106" cy="8908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ounded Rectangle 535">
                  <a:extLst>
                    <a:ext uri="{FF2B5EF4-FFF2-40B4-BE49-F238E27FC236}">
                      <a16:creationId xmlns:a16="http://schemas.microsoft.com/office/drawing/2014/main" id="{696394B1-0F6A-414F-94DA-771783E09A5D}"/>
                    </a:ext>
                  </a:extLst>
                </p:cNvPr>
                <p:cNvSpPr/>
                <p:nvPr/>
              </p:nvSpPr>
              <p:spPr>
                <a:xfrm>
                  <a:off x="4494682" y="2162804"/>
                  <a:ext cx="365760" cy="365760"/>
                </a:xfrm>
                <a:prstGeom prst="roundRect">
                  <a:avLst>
                    <a:gd name="adj" fmla="val 22389"/>
                  </a:avLst>
                </a:prstGeom>
                <a:pattFill prst="lgGrid">
                  <a:fgClr>
                    <a:schemeClr val="accent2"/>
                  </a:fgClr>
                  <a:bgClr>
                    <a:schemeClr val="bg1"/>
                  </a:bgClr>
                </a:pattFill>
                <a:ln w="25400">
                  <a:solidFill>
                    <a:srgbClr val="EB7D3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TextBox 536">
                  <a:extLst>
                    <a:ext uri="{FF2B5EF4-FFF2-40B4-BE49-F238E27FC236}">
                      <a16:creationId xmlns:a16="http://schemas.microsoft.com/office/drawing/2014/main" id="{0129A053-C7F5-0647-BA5E-A6E0E37DC9F9}"/>
                    </a:ext>
                  </a:extLst>
                </p:cNvPr>
                <p:cNvSpPr txBox="1"/>
                <p:nvPr/>
              </p:nvSpPr>
              <p:spPr>
                <a:xfrm>
                  <a:off x="2887322" y="1901376"/>
                  <a:ext cx="139281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Iteration index </a:t>
                  </a:r>
                  <a:r>
                    <a:rPr lang="en-US" sz="1200" b="1" dirty="0" err="1"/>
                    <a:t>i</a:t>
                  </a:r>
                  <a:r>
                    <a:rPr lang="en-US" sz="1200" dirty="0"/>
                    <a:t> = 1</a:t>
                  </a:r>
                </a:p>
              </p:txBody>
            </p:sp>
          </p:grpSp>
          <p:sp>
            <p:nvSpPr>
              <p:cNvPr id="528" name="Rounded Rectangle 527">
                <a:extLst>
                  <a:ext uri="{FF2B5EF4-FFF2-40B4-BE49-F238E27FC236}">
                    <a16:creationId xmlns:a16="http://schemas.microsoft.com/office/drawing/2014/main" id="{1A6A875E-0FEA-CB45-9B6E-94F14DA02754}"/>
                  </a:ext>
                </a:extLst>
              </p:cNvPr>
              <p:cNvSpPr/>
              <p:nvPr/>
            </p:nvSpPr>
            <p:spPr>
              <a:xfrm>
                <a:off x="3969406" y="2018294"/>
                <a:ext cx="365760" cy="365760"/>
              </a:xfrm>
              <a:prstGeom prst="roundRect">
                <a:avLst>
                  <a:gd name="adj" fmla="val 22389"/>
                </a:avLst>
              </a:prstGeom>
              <a:solidFill>
                <a:schemeClr val="accent2"/>
              </a:solidFill>
              <a:ln w="25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9" name="TextBox 528">
                    <a:extLst>
                      <a:ext uri="{FF2B5EF4-FFF2-40B4-BE49-F238E27FC236}">
                        <a16:creationId xmlns:a16="http://schemas.microsoft.com/office/drawing/2014/main" id="{B6E837D6-3C75-D746-8190-1B562293513D}"/>
                      </a:ext>
                    </a:extLst>
                  </p:cNvPr>
                  <p:cNvSpPr txBox="1"/>
                  <p:nvPr/>
                </p:nvSpPr>
                <p:spPr>
                  <a:xfrm>
                    <a:off x="3745024" y="1966429"/>
                    <a:ext cx="301685" cy="30284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baseline="-25000" smtClean="0">
                              <a:latin typeface="Cambria Math" charset="0"/>
                            </a:rPr>
                            <m:t>+</m:t>
                          </m:r>
                        </m:oMath>
                      </m:oMathPara>
                    </a14:m>
                    <a:endParaRPr lang="en-US" sz="1400" baseline="-25000" dirty="0"/>
                  </a:p>
                </p:txBody>
              </p:sp>
            </mc:Choice>
            <mc:Fallback xmlns="">
              <p:sp>
                <p:nvSpPr>
                  <p:cNvPr id="529" name="TextBox 528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B6E837D6-3C75-D746-8190-1B56229351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45024" y="1966429"/>
                    <a:ext cx="301685" cy="302840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25" name="Rectangle 524">
              <a:extLst>
                <a:ext uri="{FF2B5EF4-FFF2-40B4-BE49-F238E27FC236}">
                  <a16:creationId xmlns:a16="http://schemas.microsoft.com/office/drawing/2014/main" id="{10576BD5-7622-734C-A982-7B55E63F9924}"/>
                </a:ext>
              </a:extLst>
            </p:cNvPr>
            <p:cNvSpPr/>
            <p:nvPr/>
          </p:nvSpPr>
          <p:spPr>
            <a:xfrm>
              <a:off x="6333069" y="4617541"/>
              <a:ext cx="364106" cy="8908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Rectangle 525">
              <a:extLst>
                <a:ext uri="{FF2B5EF4-FFF2-40B4-BE49-F238E27FC236}">
                  <a16:creationId xmlns:a16="http://schemas.microsoft.com/office/drawing/2014/main" id="{10576BD5-7622-734C-A982-7B55E63F9924}"/>
                </a:ext>
              </a:extLst>
            </p:cNvPr>
            <p:cNvSpPr/>
            <p:nvPr/>
          </p:nvSpPr>
          <p:spPr>
            <a:xfrm>
              <a:off x="7867438" y="4539747"/>
              <a:ext cx="364106" cy="8908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8" name="Group 537"/>
          <p:cNvGrpSpPr/>
          <p:nvPr/>
        </p:nvGrpSpPr>
        <p:grpSpPr>
          <a:xfrm>
            <a:off x="6273329" y="5777701"/>
            <a:ext cx="2055644" cy="715942"/>
            <a:chOff x="6260135" y="4214419"/>
            <a:chExt cx="2055644" cy="715942"/>
          </a:xfrm>
        </p:grpSpPr>
        <p:grpSp>
          <p:nvGrpSpPr>
            <p:cNvPr id="539" name="Group 538"/>
            <p:cNvGrpSpPr/>
            <p:nvPr/>
          </p:nvGrpSpPr>
          <p:grpSpPr>
            <a:xfrm>
              <a:off x="6260135" y="4214419"/>
              <a:ext cx="2055644" cy="715942"/>
              <a:chOff x="2867721" y="1744722"/>
              <a:chExt cx="2055644" cy="715942"/>
            </a:xfrm>
          </p:grpSpPr>
          <p:grpSp>
            <p:nvGrpSpPr>
              <p:cNvPr id="542" name="Group 541">
                <a:extLst>
                  <a:ext uri="{FF2B5EF4-FFF2-40B4-BE49-F238E27FC236}">
                    <a16:creationId xmlns:a16="http://schemas.microsoft.com/office/drawing/2014/main" id="{FABD9A8A-E8E2-5E44-BB24-0F6947011DE3}"/>
                  </a:ext>
                </a:extLst>
              </p:cNvPr>
              <p:cNvGrpSpPr/>
              <p:nvPr/>
            </p:nvGrpSpPr>
            <p:grpSpPr>
              <a:xfrm>
                <a:off x="2867721" y="1744722"/>
                <a:ext cx="2055644" cy="715942"/>
                <a:chOff x="2887322" y="1901376"/>
                <a:chExt cx="2055644" cy="715942"/>
              </a:xfrm>
            </p:grpSpPr>
            <p:sp>
              <p:nvSpPr>
                <p:cNvPr id="545" name="Rounded Rectangle 544">
                  <a:extLst>
                    <a:ext uri="{FF2B5EF4-FFF2-40B4-BE49-F238E27FC236}">
                      <a16:creationId xmlns:a16="http://schemas.microsoft.com/office/drawing/2014/main" id="{B8EE7624-D3AA-0043-AAC1-9472A4B9E816}"/>
                    </a:ext>
                  </a:extLst>
                </p:cNvPr>
                <p:cNvSpPr/>
                <p:nvPr/>
              </p:nvSpPr>
              <p:spPr>
                <a:xfrm>
                  <a:off x="2898918" y="1927467"/>
                  <a:ext cx="2044048" cy="689851"/>
                </a:xfrm>
                <a:prstGeom prst="roundRect">
                  <a:avLst>
                    <a:gd name="adj" fmla="val 6185"/>
                  </a:avLst>
                </a:prstGeom>
                <a:solidFill>
                  <a:schemeClr val="bg1"/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ounded Rectangle 545">
                  <a:extLst>
                    <a:ext uri="{FF2B5EF4-FFF2-40B4-BE49-F238E27FC236}">
                      <a16:creationId xmlns:a16="http://schemas.microsoft.com/office/drawing/2014/main" id="{1A6A875E-0FEA-CB45-9B6E-94F14DA02754}"/>
                    </a:ext>
                  </a:extLst>
                </p:cNvPr>
                <p:cNvSpPr/>
                <p:nvPr/>
              </p:nvSpPr>
              <p:spPr>
                <a:xfrm>
                  <a:off x="2963153" y="2168860"/>
                  <a:ext cx="365760" cy="365760"/>
                </a:xfrm>
                <a:prstGeom prst="roundRect">
                  <a:avLst>
                    <a:gd name="adj" fmla="val 22389"/>
                  </a:avLst>
                </a:prstGeom>
                <a:solidFill>
                  <a:schemeClr val="bg1"/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ounded Rectangle 546">
                  <a:extLst>
                    <a:ext uri="{FF2B5EF4-FFF2-40B4-BE49-F238E27FC236}">
                      <a16:creationId xmlns:a16="http://schemas.microsoft.com/office/drawing/2014/main" id="{1EE69EF3-CA68-544A-AB09-ECE1FB97B321}"/>
                    </a:ext>
                  </a:extLst>
                </p:cNvPr>
                <p:cNvSpPr/>
                <p:nvPr/>
              </p:nvSpPr>
              <p:spPr>
                <a:xfrm>
                  <a:off x="3472865" y="2171419"/>
                  <a:ext cx="365760" cy="365760"/>
                </a:xfrm>
                <a:prstGeom prst="roundRect">
                  <a:avLst>
                    <a:gd name="adj" fmla="val 22389"/>
                  </a:avLst>
                </a:prstGeom>
                <a:pattFill prst="wdUpDiag">
                  <a:fgClr>
                    <a:schemeClr val="accent2"/>
                  </a:fgClr>
                  <a:bgClr>
                    <a:schemeClr val="bg1"/>
                  </a:bgClr>
                </a:pattFill>
                <a:ln w="25400">
                  <a:solidFill>
                    <a:srgbClr val="EB7D3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TextBox 547">
                  <a:extLst>
                    <a:ext uri="{FF2B5EF4-FFF2-40B4-BE49-F238E27FC236}">
                      <a16:creationId xmlns:a16="http://schemas.microsoft.com/office/drawing/2014/main" id="{CD747A92-8249-B14F-96B0-2E6205541FDD}"/>
                    </a:ext>
                  </a:extLst>
                </p:cNvPr>
                <p:cNvSpPr txBox="1"/>
                <p:nvPr/>
              </p:nvSpPr>
              <p:spPr>
                <a:xfrm>
                  <a:off x="3279369" y="2230304"/>
                  <a:ext cx="255198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/>
                    <a:t>=</a:t>
                  </a:r>
                </a:p>
              </p:txBody>
            </p:sp>
            <p:sp>
              <p:nvSpPr>
                <p:cNvPr id="550" name="Rectangle 549">
                  <a:extLst>
                    <a:ext uri="{FF2B5EF4-FFF2-40B4-BE49-F238E27FC236}">
                      <a16:creationId xmlns:a16="http://schemas.microsoft.com/office/drawing/2014/main" id="{10576BD5-7622-734C-A982-7B55E63F9924}"/>
                    </a:ext>
                  </a:extLst>
                </p:cNvPr>
                <p:cNvSpPr/>
                <p:nvPr/>
              </p:nvSpPr>
              <p:spPr>
                <a:xfrm>
                  <a:off x="3484986" y="2380947"/>
                  <a:ext cx="364106" cy="8908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ounded Rectangle 550">
                  <a:extLst>
                    <a:ext uri="{FF2B5EF4-FFF2-40B4-BE49-F238E27FC236}">
                      <a16:creationId xmlns:a16="http://schemas.microsoft.com/office/drawing/2014/main" id="{696394B1-0F6A-414F-94DA-771783E09A5D}"/>
                    </a:ext>
                  </a:extLst>
                </p:cNvPr>
                <p:cNvSpPr/>
                <p:nvPr/>
              </p:nvSpPr>
              <p:spPr>
                <a:xfrm>
                  <a:off x="4494682" y="2162804"/>
                  <a:ext cx="365760" cy="365760"/>
                </a:xfrm>
                <a:prstGeom prst="roundRect">
                  <a:avLst>
                    <a:gd name="adj" fmla="val 22389"/>
                  </a:avLst>
                </a:prstGeom>
                <a:pattFill prst="lgGrid">
                  <a:fgClr>
                    <a:schemeClr val="accent2"/>
                  </a:fgClr>
                  <a:bgClr>
                    <a:schemeClr val="bg1"/>
                  </a:bgClr>
                </a:pattFill>
                <a:ln w="25400">
                  <a:solidFill>
                    <a:srgbClr val="EB7D3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TextBox 551">
                  <a:extLst>
                    <a:ext uri="{FF2B5EF4-FFF2-40B4-BE49-F238E27FC236}">
                      <a16:creationId xmlns:a16="http://schemas.microsoft.com/office/drawing/2014/main" id="{0129A053-C7F5-0647-BA5E-A6E0E37DC9F9}"/>
                    </a:ext>
                  </a:extLst>
                </p:cNvPr>
                <p:cNvSpPr txBox="1"/>
                <p:nvPr/>
              </p:nvSpPr>
              <p:spPr>
                <a:xfrm>
                  <a:off x="2887322" y="1901376"/>
                  <a:ext cx="139281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Iteration index </a:t>
                  </a:r>
                  <a:r>
                    <a:rPr lang="en-US" sz="1200" b="1" dirty="0" err="1"/>
                    <a:t>i</a:t>
                  </a:r>
                  <a:r>
                    <a:rPr lang="en-US" sz="1200" dirty="0"/>
                    <a:t> = 1</a:t>
                  </a:r>
                </a:p>
              </p:txBody>
            </p:sp>
          </p:grpSp>
          <p:sp>
            <p:nvSpPr>
              <p:cNvPr id="543" name="Rounded Rectangle 542">
                <a:extLst>
                  <a:ext uri="{FF2B5EF4-FFF2-40B4-BE49-F238E27FC236}">
                    <a16:creationId xmlns:a16="http://schemas.microsoft.com/office/drawing/2014/main" id="{1A6A875E-0FEA-CB45-9B6E-94F14DA02754}"/>
                  </a:ext>
                </a:extLst>
              </p:cNvPr>
              <p:cNvSpPr/>
              <p:nvPr/>
            </p:nvSpPr>
            <p:spPr>
              <a:xfrm>
                <a:off x="3969406" y="2018294"/>
                <a:ext cx="365760" cy="365760"/>
              </a:xfrm>
              <a:prstGeom prst="roundRect">
                <a:avLst>
                  <a:gd name="adj" fmla="val 22389"/>
                </a:avLst>
              </a:prstGeom>
              <a:solidFill>
                <a:schemeClr val="accent2"/>
              </a:solidFill>
              <a:ln w="25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4" name="TextBox 543">
                    <a:extLst>
                      <a:ext uri="{FF2B5EF4-FFF2-40B4-BE49-F238E27FC236}">
                        <a16:creationId xmlns:a16="http://schemas.microsoft.com/office/drawing/2014/main" id="{B6E837D6-3C75-D746-8190-1B562293513D}"/>
                      </a:ext>
                    </a:extLst>
                  </p:cNvPr>
                  <p:cNvSpPr txBox="1"/>
                  <p:nvPr/>
                </p:nvSpPr>
                <p:spPr>
                  <a:xfrm>
                    <a:off x="3745024" y="1966429"/>
                    <a:ext cx="301685" cy="30284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baseline="-25000" smtClean="0">
                              <a:latin typeface="Cambria Math" charset="0"/>
                            </a:rPr>
                            <m:t>+</m:t>
                          </m:r>
                        </m:oMath>
                      </m:oMathPara>
                    </a14:m>
                    <a:endParaRPr lang="en-US" sz="1400" baseline="-25000" dirty="0"/>
                  </a:p>
                </p:txBody>
              </p:sp>
            </mc:Choice>
            <mc:Fallback xmlns="">
              <p:sp>
                <p:nvSpPr>
                  <p:cNvPr id="544" name="TextBox 543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B6E837D6-3C75-D746-8190-1B56229351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45024" y="1966429"/>
                    <a:ext cx="301685" cy="302840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40" name="Rectangle 539">
              <a:extLst>
                <a:ext uri="{FF2B5EF4-FFF2-40B4-BE49-F238E27FC236}">
                  <a16:creationId xmlns:a16="http://schemas.microsoft.com/office/drawing/2014/main" id="{10576BD5-7622-734C-A982-7B55E63F9924}"/>
                </a:ext>
              </a:extLst>
            </p:cNvPr>
            <p:cNvSpPr/>
            <p:nvPr/>
          </p:nvSpPr>
          <p:spPr>
            <a:xfrm>
              <a:off x="6333069" y="4696265"/>
              <a:ext cx="364106" cy="8908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Rectangle 540">
              <a:extLst>
                <a:ext uri="{FF2B5EF4-FFF2-40B4-BE49-F238E27FC236}">
                  <a16:creationId xmlns:a16="http://schemas.microsoft.com/office/drawing/2014/main" id="{10576BD5-7622-734C-A982-7B55E63F9924}"/>
                </a:ext>
              </a:extLst>
            </p:cNvPr>
            <p:cNvSpPr/>
            <p:nvPr/>
          </p:nvSpPr>
          <p:spPr>
            <a:xfrm>
              <a:off x="7867438" y="4539747"/>
              <a:ext cx="364106" cy="8908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8FEE4957-8A85-4947-9747-02CB729742FA}"/>
              </a:ext>
            </a:extLst>
          </p:cNvPr>
          <p:cNvCxnSpPr>
            <a:cxnSpLocks/>
            <a:stCxn id="552" idx="1"/>
            <a:endCxn id="514" idx="3"/>
          </p:cNvCxnSpPr>
          <p:nvPr/>
        </p:nvCxnSpPr>
        <p:spPr>
          <a:xfrm flipH="1" flipV="1">
            <a:off x="5265566" y="5674201"/>
            <a:ext cx="1007763" cy="2420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Rectangle 508"/>
          <p:cNvSpPr/>
          <p:nvPr/>
        </p:nvSpPr>
        <p:spPr>
          <a:xfrm>
            <a:off x="6324476" y="4436108"/>
            <a:ext cx="418880" cy="2041378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8" name="Rectangle 507"/>
          <p:cNvSpPr/>
          <p:nvPr/>
        </p:nvSpPr>
        <p:spPr>
          <a:xfrm>
            <a:off x="6806520" y="4437322"/>
            <a:ext cx="479389" cy="2041192"/>
          </a:xfrm>
          <a:prstGeom prst="rect">
            <a:avLst/>
          </a:prstGeom>
          <a:solidFill>
            <a:schemeClr val="tx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5" name="TextBox 554">
                <a:extLst>
                  <a:ext uri="{FF2B5EF4-FFF2-40B4-BE49-F238E27FC236}">
                    <a16:creationId xmlns:a16="http://schemas.microsoft.com/office/drawing/2014/main" id="{B6E837D6-3C75-D746-8190-1B562293513D}"/>
                  </a:ext>
                </a:extLst>
              </p:cNvPr>
              <p:cNvSpPr txBox="1"/>
              <p:nvPr/>
            </p:nvSpPr>
            <p:spPr>
              <a:xfrm>
                <a:off x="7632447" y="5028984"/>
                <a:ext cx="341760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baseline="-25000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∗</m:t>
                      </m:r>
                    </m:oMath>
                  </m:oMathPara>
                </a14:m>
                <a:endParaRPr lang="en-US" sz="2400" b="1" baseline="-250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555" name="TextBox 5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6E837D6-3C75-D746-8190-1B5622935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447" y="5028984"/>
                <a:ext cx="341760" cy="453137"/>
              </a:xfrm>
              <a:prstGeom prst="rect">
                <a:avLst/>
              </a:prstGeom>
              <a:blipFill rotWithShape="0">
                <a:blip r:embed="rId12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6" name="TextBox 555">
                <a:extLst>
                  <a:ext uri="{FF2B5EF4-FFF2-40B4-BE49-F238E27FC236}">
                    <a16:creationId xmlns:a16="http://schemas.microsoft.com/office/drawing/2014/main" id="{B6E837D6-3C75-D746-8190-1B562293513D}"/>
                  </a:ext>
                </a:extLst>
              </p:cNvPr>
              <p:cNvSpPr txBox="1"/>
              <p:nvPr/>
            </p:nvSpPr>
            <p:spPr>
              <a:xfrm>
                <a:off x="7644559" y="5835153"/>
                <a:ext cx="341760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baseline="-25000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∗</m:t>
                      </m:r>
                    </m:oMath>
                  </m:oMathPara>
                </a14:m>
                <a:endParaRPr lang="en-US" sz="2400" b="1" baseline="-250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556" name="TextBox 55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6E837D6-3C75-D746-8190-1B5622935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4559" y="5835153"/>
                <a:ext cx="341760" cy="453137"/>
              </a:xfrm>
              <a:prstGeom prst="rect">
                <a:avLst/>
              </a:prstGeom>
              <a:blipFill rotWithShape="0">
                <a:blip r:embed="rId12"/>
                <a:stretch>
                  <a:fillRect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7" name="Straight Arrow Connector 556">
            <a:extLst>
              <a:ext uri="{FF2B5EF4-FFF2-40B4-BE49-F238E27FC236}">
                <a16:creationId xmlns:a16="http://schemas.microsoft.com/office/drawing/2014/main" id="{8FEE4957-8A85-4947-9747-02CB729742FA}"/>
              </a:ext>
            </a:extLst>
          </p:cNvPr>
          <p:cNvCxnSpPr>
            <a:cxnSpLocks/>
          </p:cNvCxnSpPr>
          <p:nvPr/>
        </p:nvCxnSpPr>
        <p:spPr>
          <a:xfrm flipV="1">
            <a:off x="6093068" y="6784503"/>
            <a:ext cx="935970" cy="4428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Straight Arrow Connector 557">
            <a:extLst>
              <a:ext uri="{FF2B5EF4-FFF2-40B4-BE49-F238E27FC236}">
                <a16:creationId xmlns:a16="http://schemas.microsoft.com/office/drawing/2014/main" id="{8FEE4957-8A85-4947-9747-02CB729742FA}"/>
              </a:ext>
            </a:extLst>
          </p:cNvPr>
          <p:cNvCxnSpPr>
            <a:cxnSpLocks/>
          </p:cNvCxnSpPr>
          <p:nvPr/>
        </p:nvCxnSpPr>
        <p:spPr>
          <a:xfrm flipV="1">
            <a:off x="6100020" y="6770742"/>
            <a:ext cx="341779" cy="4566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9" name="Rounded Rectangle 558"/>
          <p:cNvSpPr/>
          <p:nvPr/>
        </p:nvSpPr>
        <p:spPr>
          <a:xfrm>
            <a:off x="5237471" y="6845708"/>
            <a:ext cx="975708" cy="852487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Loop-Ordered Buffering: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Idempotent</a:t>
            </a:r>
          </a:p>
        </p:txBody>
      </p:sp>
      <p:sp>
        <p:nvSpPr>
          <p:cNvPr id="560" name="Rounded Rectangle 559"/>
          <p:cNvSpPr/>
          <p:nvPr/>
        </p:nvSpPr>
        <p:spPr>
          <a:xfrm>
            <a:off x="5062578" y="4151845"/>
            <a:ext cx="1025948" cy="835431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Loop Continuation: “</a:t>
            </a:r>
            <a:r>
              <a:rPr lang="en-US" sz="11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unsafe” write after read</a:t>
            </a:r>
          </a:p>
        </p:txBody>
      </p:sp>
      <p:sp>
        <p:nvSpPr>
          <p:cNvPr id="287" name="Trapezoid 286"/>
          <p:cNvSpPr/>
          <p:nvPr/>
        </p:nvSpPr>
        <p:spPr>
          <a:xfrm>
            <a:off x="7301461" y="4429007"/>
            <a:ext cx="1002175" cy="458067"/>
          </a:xfrm>
          <a:prstGeom prst="trapezoid">
            <a:avLst>
              <a:gd name="adj" fmla="val 8996"/>
            </a:avLst>
          </a:prstGeom>
          <a:solidFill>
            <a:schemeClr val="accent2">
              <a:alpha val="2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LEA</a:t>
            </a:r>
          </a:p>
        </p:txBody>
      </p:sp>
      <p:sp>
        <p:nvSpPr>
          <p:cNvPr id="561" name="Trapezoid 560"/>
          <p:cNvSpPr/>
          <p:nvPr/>
        </p:nvSpPr>
        <p:spPr>
          <a:xfrm>
            <a:off x="7302707" y="5192724"/>
            <a:ext cx="1002175" cy="458067"/>
          </a:xfrm>
          <a:prstGeom prst="trapezoid">
            <a:avLst>
              <a:gd name="adj" fmla="val 8996"/>
            </a:avLst>
          </a:prstGeom>
          <a:solidFill>
            <a:schemeClr val="accent2">
              <a:alpha val="2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LEA</a:t>
            </a:r>
          </a:p>
        </p:txBody>
      </p:sp>
      <p:sp>
        <p:nvSpPr>
          <p:cNvPr id="562" name="Trapezoid 561"/>
          <p:cNvSpPr/>
          <p:nvPr/>
        </p:nvSpPr>
        <p:spPr>
          <a:xfrm>
            <a:off x="7317088" y="5992975"/>
            <a:ext cx="1002175" cy="458067"/>
          </a:xfrm>
          <a:prstGeom prst="trapezoid">
            <a:avLst>
              <a:gd name="adj" fmla="val 8996"/>
            </a:avLst>
          </a:prstGeom>
          <a:solidFill>
            <a:schemeClr val="accent2">
              <a:alpha val="2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LEA</a:t>
            </a:r>
          </a:p>
        </p:txBody>
      </p: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1C4730BF-2459-0646-924C-0B0C7A1C0771}"/>
              </a:ext>
            </a:extLst>
          </p:cNvPr>
          <p:cNvCxnSpPr>
            <a:cxnSpLocks/>
          </p:cNvCxnSpPr>
          <p:nvPr/>
        </p:nvCxnSpPr>
        <p:spPr>
          <a:xfrm>
            <a:off x="8251222" y="8403504"/>
            <a:ext cx="493083" cy="1709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riangle 565"/>
          <p:cNvSpPr/>
          <p:nvPr/>
        </p:nvSpPr>
        <p:spPr>
          <a:xfrm rot="10800000">
            <a:off x="7194652" y="3656572"/>
            <a:ext cx="244871" cy="15867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5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Rectangle 204"/>
          <p:cNvSpPr/>
          <p:nvPr/>
        </p:nvSpPr>
        <p:spPr>
          <a:xfrm>
            <a:off x="2828411" y="3689413"/>
            <a:ext cx="2319005" cy="131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/>
          <p:cNvSpPr txBox="1"/>
          <p:nvPr/>
        </p:nvSpPr>
        <p:spPr>
          <a:xfrm>
            <a:off x="3047641" y="6780717"/>
            <a:ext cx="1269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Next Applicable</a:t>
            </a:r>
          </a:p>
          <a:p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Filter Value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6115105" y="5047078"/>
            <a:ext cx="2192469" cy="1221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6115105" y="3668149"/>
            <a:ext cx="2192469" cy="1221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6136369" y="7432276"/>
            <a:ext cx="2186629" cy="1149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ounded Rectangle 127"/>
          <p:cNvSpPr/>
          <p:nvPr/>
        </p:nvSpPr>
        <p:spPr>
          <a:xfrm>
            <a:off x="7596278" y="7613807"/>
            <a:ext cx="430957" cy="416778"/>
          </a:xfrm>
          <a:prstGeom prst="roundRect">
            <a:avLst>
              <a:gd name="adj" fmla="val 22389"/>
            </a:avLst>
          </a:prstGeom>
          <a:solidFill>
            <a:schemeClr val="bg1"/>
          </a:solidFill>
          <a:ln w="25400">
            <a:solidFill>
              <a:srgbClr val="EB7D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2833878" y="3404834"/>
            <a:ext cx="2296767" cy="2322242"/>
          </a:xfrm>
          <a:prstGeom prst="roundRect">
            <a:avLst>
              <a:gd name="adj" fmla="val 6185"/>
            </a:avLst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360377" y="3865578"/>
            <a:ext cx="1680785" cy="988480"/>
          </a:xfrm>
          <a:prstGeom prst="roundRect">
            <a:avLst>
              <a:gd name="adj" fmla="val 6185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149434" y="4145570"/>
            <a:ext cx="1656444" cy="970099"/>
          </a:xfrm>
          <a:prstGeom prst="roundRect">
            <a:avLst>
              <a:gd name="adj" fmla="val 6185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938614" y="4440531"/>
            <a:ext cx="1571792" cy="919545"/>
          </a:xfrm>
          <a:prstGeom prst="roundRect">
            <a:avLst>
              <a:gd name="adj" fmla="val 6185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65625" y="3866373"/>
            <a:ext cx="834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Iteration </a:t>
            </a:r>
            <a:r>
              <a:rPr lang="en-US" sz="1200" u="sng" dirty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37736" y="4162036"/>
            <a:ext cx="828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Iteration </a:t>
            </a:r>
            <a:r>
              <a:rPr lang="en-US" sz="1200" u="sng" dirty="0"/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40332" y="4434270"/>
            <a:ext cx="834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Iteration </a:t>
            </a:r>
            <a:r>
              <a:rPr lang="en-US" sz="1200" u="sng" dirty="0"/>
              <a:t>3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3252385" y="5288969"/>
            <a:ext cx="585216" cy="523220"/>
          </a:xfrm>
          <a:prstGeom prst="rect">
            <a:avLst/>
          </a:prstGeom>
          <a:noFill/>
        </p:spPr>
        <p:txBody>
          <a:bodyPr wrap="square" lIns="0" tIns="0" rIns="0" bIns="91440" rtlCol="0">
            <a:spAutoFit/>
          </a:bodyPr>
          <a:lstStyle/>
          <a:p>
            <a:pPr algn="ctr"/>
            <a:r>
              <a:rPr lang="mr-IN" sz="2800" b="1" dirty="0"/>
              <a:t>…</a:t>
            </a:r>
            <a:endParaRPr lang="en-US" sz="2800" b="1" dirty="0"/>
          </a:p>
        </p:txBody>
      </p:sp>
      <p:sp>
        <p:nvSpPr>
          <p:cNvPr id="13" name="Rounded Rectangle 12"/>
          <p:cNvSpPr/>
          <p:nvPr/>
        </p:nvSpPr>
        <p:spPr>
          <a:xfrm>
            <a:off x="6115104" y="3415343"/>
            <a:ext cx="2185380" cy="1323589"/>
          </a:xfrm>
          <a:prstGeom prst="roundRect">
            <a:avLst>
              <a:gd name="adj" fmla="val 10705"/>
            </a:avLst>
          </a:prstGeom>
          <a:noFill/>
          <a:ln w="25400">
            <a:solidFill>
              <a:srgbClr val="EB7D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7789759" y="4049751"/>
            <a:ext cx="325185" cy="314514"/>
          </a:xfrm>
          <a:prstGeom prst="roundRect">
            <a:avLst>
              <a:gd name="adj" fmla="val 6185"/>
            </a:avLst>
          </a:prstGeom>
          <a:solidFill>
            <a:schemeClr val="accent2"/>
          </a:solidFill>
          <a:ln w="25400">
            <a:solidFill>
              <a:srgbClr val="EB7D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6226657" y="3895795"/>
            <a:ext cx="691119" cy="668934"/>
            <a:chOff x="5613973" y="1138602"/>
            <a:chExt cx="691119" cy="668934"/>
          </a:xfrm>
        </p:grpSpPr>
        <p:sp>
          <p:nvSpPr>
            <p:cNvPr id="14" name="Rounded Rectangle 13"/>
            <p:cNvSpPr/>
            <p:nvPr/>
          </p:nvSpPr>
          <p:spPr>
            <a:xfrm>
              <a:off x="5613973" y="1138602"/>
              <a:ext cx="691119" cy="668934"/>
            </a:xfrm>
            <a:prstGeom prst="roundRect">
              <a:avLst>
                <a:gd name="adj" fmla="val 6185"/>
              </a:avLst>
            </a:prstGeom>
            <a:noFill/>
            <a:ln w="25400">
              <a:solidFill>
                <a:srgbClr val="EB7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5621057" y="1138602"/>
              <a:ext cx="354442" cy="668934"/>
            </a:xfrm>
            <a:prstGeom prst="roundRect">
              <a:avLst>
                <a:gd name="adj" fmla="val 6185"/>
              </a:avLst>
            </a:prstGeom>
            <a:solidFill>
              <a:schemeClr val="accent2"/>
            </a:solidFill>
            <a:ln w="25400">
              <a:solidFill>
                <a:srgbClr val="EB7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168601" y="3872541"/>
            <a:ext cx="342018" cy="668934"/>
            <a:chOff x="6663942" y="1138602"/>
            <a:chExt cx="342018" cy="668934"/>
          </a:xfrm>
        </p:grpSpPr>
        <p:sp>
          <p:nvSpPr>
            <p:cNvPr id="15" name="Rounded Rectangle 14"/>
            <p:cNvSpPr/>
            <p:nvPr/>
          </p:nvSpPr>
          <p:spPr>
            <a:xfrm>
              <a:off x="6663942" y="1138602"/>
              <a:ext cx="342018" cy="668934"/>
            </a:xfrm>
            <a:prstGeom prst="roundRect">
              <a:avLst>
                <a:gd name="adj" fmla="val 6185"/>
              </a:avLst>
            </a:prstGeom>
            <a:noFill/>
            <a:ln w="25400">
              <a:solidFill>
                <a:srgbClr val="EB7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6682519" y="1138602"/>
              <a:ext cx="207379" cy="668934"/>
            </a:xfrm>
            <a:prstGeom prst="roundRect">
              <a:avLst>
                <a:gd name="adj" fmla="val 6185"/>
              </a:avLst>
            </a:prstGeom>
            <a:solidFill>
              <a:schemeClr val="accent2"/>
            </a:solidFill>
            <a:ln w="25400">
              <a:solidFill>
                <a:srgbClr val="EB7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ounded Rectangle 24"/>
          <p:cNvSpPr/>
          <p:nvPr/>
        </p:nvSpPr>
        <p:spPr>
          <a:xfrm>
            <a:off x="6115104" y="3415344"/>
            <a:ext cx="2185380" cy="340241"/>
          </a:xfrm>
          <a:prstGeom prst="roundRect">
            <a:avLst>
              <a:gd name="adj" fmla="val 39872"/>
            </a:avLst>
          </a:prstGeom>
          <a:solidFill>
            <a:schemeClr val="accent2"/>
          </a:solidFill>
          <a:ln w="25400">
            <a:solidFill>
              <a:srgbClr val="EB7D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Calibrating Tile Size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2839966" y="3395515"/>
            <a:ext cx="2290679" cy="404282"/>
          </a:xfrm>
          <a:prstGeom prst="roundRect">
            <a:avLst>
              <a:gd name="adj" fmla="val 48265"/>
            </a:avLst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Apply Filter</a:t>
            </a:r>
          </a:p>
        </p:txBody>
      </p:sp>
      <p:cxnSp>
        <p:nvCxnSpPr>
          <p:cNvPr id="28" name="Straight Arrow Connector 27"/>
          <p:cNvCxnSpPr>
            <a:stCxn id="14" idx="3"/>
            <a:endCxn id="15" idx="1"/>
          </p:cNvCxnSpPr>
          <p:nvPr/>
        </p:nvCxnSpPr>
        <p:spPr>
          <a:xfrm flipV="1">
            <a:off x="6917776" y="4207008"/>
            <a:ext cx="250827" cy="2325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5" idx="3"/>
            <a:endCxn id="16" idx="1"/>
          </p:cNvCxnSpPr>
          <p:nvPr/>
        </p:nvCxnSpPr>
        <p:spPr>
          <a:xfrm>
            <a:off x="7510619" y="4207008"/>
            <a:ext cx="279138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6115105" y="4829473"/>
            <a:ext cx="2185381" cy="2352913"/>
          </a:xfrm>
          <a:prstGeom prst="roundRect">
            <a:avLst>
              <a:gd name="adj" fmla="val 10705"/>
            </a:avLst>
          </a:prstGeom>
          <a:noFill/>
          <a:ln w="25400">
            <a:solidFill>
              <a:srgbClr val="EB7D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6143457" y="7281139"/>
            <a:ext cx="2164117" cy="1511654"/>
          </a:xfrm>
          <a:prstGeom prst="roundRect">
            <a:avLst>
              <a:gd name="adj" fmla="val 8670"/>
            </a:avLst>
          </a:prstGeom>
          <a:noFill/>
          <a:ln w="25400">
            <a:solidFill>
              <a:srgbClr val="EB7D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5319290" y="3772483"/>
            <a:ext cx="638913" cy="897503"/>
            <a:chOff x="5248950" y="1092099"/>
            <a:chExt cx="638913" cy="897503"/>
          </a:xfrm>
        </p:grpSpPr>
        <p:sp>
          <p:nvSpPr>
            <p:cNvPr id="37" name="Rectangle 36"/>
            <p:cNvSpPr/>
            <p:nvPr/>
          </p:nvSpPr>
          <p:spPr>
            <a:xfrm>
              <a:off x="5350824" y="1092099"/>
              <a:ext cx="433315" cy="8975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b="1" dirty="0">
                  <a:latin typeface="Helvetica" charset="0"/>
                  <a:ea typeface="Helvetica" charset="0"/>
                  <a:cs typeface="Helvetica" charset="0"/>
                </a:rPr>
                <a:t>FRAM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248950" y="1180214"/>
              <a:ext cx="195894" cy="956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248950" y="1353878"/>
              <a:ext cx="195894" cy="956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248950" y="1655130"/>
              <a:ext cx="195894" cy="956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248950" y="1821706"/>
              <a:ext cx="195894" cy="956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691969" y="1176671"/>
              <a:ext cx="195894" cy="956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691969" y="1350335"/>
              <a:ext cx="195894" cy="956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691969" y="1651587"/>
              <a:ext cx="195894" cy="956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691969" y="1818163"/>
              <a:ext cx="195894" cy="956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cxnSp>
        <p:nvCxnSpPr>
          <p:cNvPr id="48" name="Straight Arrow Connector 47"/>
          <p:cNvCxnSpPr>
            <a:stCxn id="7" idx="3"/>
            <a:endCxn id="39" idx="1"/>
          </p:cNvCxnSpPr>
          <p:nvPr/>
        </p:nvCxnSpPr>
        <p:spPr>
          <a:xfrm>
            <a:off x="4199890" y="4004871"/>
            <a:ext cx="1119398" cy="772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0" idx="3"/>
          </p:cNvCxnSpPr>
          <p:nvPr/>
        </p:nvCxnSpPr>
        <p:spPr>
          <a:xfrm flipV="1">
            <a:off x="3965981" y="4207008"/>
            <a:ext cx="1352220" cy="935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1" idx="3"/>
            <a:endCxn id="40" idx="1"/>
          </p:cNvCxnSpPr>
          <p:nvPr/>
        </p:nvCxnSpPr>
        <p:spPr>
          <a:xfrm flipV="1">
            <a:off x="3774599" y="4383361"/>
            <a:ext cx="1544691" cy="189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/>
          <p:cNvGrpSpPr/>
          <p:nvPr/>
        </p:nvGrpSpPr>
        <p:grpSpPr>
          <a:xfrm>
            <a:off x="7660824" y="6389484"/>
            <a:ext cx="523732" cy="715097"/>
            <a:chOff x="5248950" y="1092099"/>
            <a:chExt cx="638913" cy="897503"/>
          </a:xfrm>
        </p:grpSpPr>
        <p:sp>
          <p:nvSpPr>
            <p:cNvPr id="66" name="Rectangle 65"/>
            <p:cNvSpPr/>
            <p:nvPr/>
          </p:nvSpPr>
          <p:spPr>
            <a:xfrm>
              <a:off x="5350825" y="1092099"/>
              <a:ext cx="433314" cy="89750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1" dirty="0">
                  <a:latin typeface="Helvetica" charset="0"/>
                  <a:ea typeface="Helvetica" charset="0"/>
                  <a:cs typeface="Helvetica" charset="0"/>
                </a:rPr>
                <a:t>FRAM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248950" y="1180214"/>
              <a:ext cx="195894" cy="9569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248950" y="1353877"/>
              <a:ext cx="195894" cy="9569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248950" y="1655129"/>
              <a:ext cx="195894" cy="9569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248950" y="1821707"/>
              <a:ext cx="195894" cy="9569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691969" y="1176671"/>
              <a:ext cx="195894" cy="9569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691969" y="1350335"/>
              <a:ext cx="195894" cy="9569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5691969" y="1651587"/>
              <a:ext cx="195894" cy="9569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5691969" y="1818163"/>
              <a:ext cx="195894" cy="9569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6223969" y="5214369"/>
            <a:ext cx="523732" cy="715097"/>
            <a:chOff x="5248950" y="1092099"/>
            <a:chExt cx="638913" cy="897503"/>
          </a:xfrm>
        </p:grpSpPr>
        <p:sp>
          <p:nvSpPr>
            <p:cNvPr id="76" name="Rectangle 75"/>
            <p:cNvSpPr/>
            <p:nvPr/>
          </p:nvSpPr>
          <p:spPr>
            <a:xfrm>
              <a:off x="5350824" y="1092099"/>
              <a:ext cx="433315" cy="89750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1" dirty="0">
                  <a:latin typeface="Helvetica" charset="0"/>
                  <a:ea typeface="Helvetica" charset="0"/>
                  <a:cs typeface="Helvetica" charset="0"/>
                </a:rPr>
                <a:t>FRAM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248950" y="1180214"/>
              <a:ext cx="195894" cy="9569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248950" y="1353877"/>
              <a:ext cx="195894" cy="9569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5248950" y="1655129"/>
              <a:ext cx="195894" cy="9569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248950" y="1821707"/>
              <a:ext cx="195894" cy="9569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5691969" y="1176671"/>
              <a:ext cx="195894" cy="9569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691969" y="1350335"/>
              <a:ext cx="195894" cy="9569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5691969" y="1651587"/>
              <a:ext cx="195894" cy="9569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5691969" y="1818163"/>
              <a:ext cx="195894" cy="9569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cxnSp>
        <p:nvCxnSpPr>
          <p:cNvPr id="85" name="Straight Arrow Connector 84"/>
          <p:cNvCxnSpPr/>
          <p:nvPr/>
        </p:nvCxnSpPr>
        <p:spPr>
          <a:xfrm>
            <a:off x="6760344" y="5579283"/>
            <a:ext cx="751892" cy="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 rot="5400000">
            <a:off x="7684960" y="5239695"/>
            <a:ext cx="378215" cy="665536"/>
            <a:chOff x="5248950" y="1092099"/>
            <a:chExt cx="638913" cy="897503"/>
          </a:xfrm>
        </p:grpSpPr>
        <p:sp>
          <p:nvSpPr>
            <p:cNvPr id="87" name="Rectangle 86"/>
            <p:cNvSpPr/>
            <p:nvPr/>
          </p:nvSpPr>
          <p:spPr>
            <a:xfrm>
              <a:off x="5350825" y="1092099"/>
              <a:ext cx="433314" cy="89750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600" b="1" dirty="0">
                  <a:latin typeface="Helvetica" charset="0"/>
                  <a:ea typeface="Helvetica" charset="0"/>
                  <a:cs typeface="Helvetica" charset="0"/>
                </a:rPr>
                <a:t>LEA VRAM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248950" y="1180214"/>
              <a:ext cx="195894" cy="9569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5248950" y="1353877"/>
              <a:ext cx="195894" cy="9569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248950" y="1655129"/>
              <a:ext cx="195894" cy="9569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5248950" y="1821707"/>
              <a:ext cx="195894" cy="9569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5691969" y="1176671"/>
              <a:ext cx="195894" cy="9569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691969" y="1350335"/>
              <a:ext cx="195894" cy="9569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5691968" y="1651586"/>
              <a:ext cx="195895" cy="956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5691969" y="1818163"/>
              <a:ext cx="195894" cy="9569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6923654" y="5371178"/>
            <a:ext cx="4411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DMA</a:t>
            </a:r>
          </a:p>
        </p:txBody>
      </p:sp>
      <p:cxnSp>
        <p:nvCxnSpPr>
          <p:cNvPr id="98" name="Straight Arrow Connector 97"/>
          <p:cNvCxnSpPr>
            <a:endCxn id="101" idx="0"/>
          </p:cNvCxnSpPr>
          <p:nvPr/>
        </p:nvCxnSpPr>
        <p:spPr>
          <a:xfrm flipH="1">
            <a:off x="7214863" y="5711185"/>
            <a:ext cx="392252" cy="28438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rapezoid 100"/>
          <p:cNvSpPr/>
          <p:nvPr/>
        </p:nvSpPr>
        <p:spPr>
          <a:xfrm>
            <a:off x="6252504" y="5995571"/>
            <a:ext cx="1924718" cy="260460"/>
          </a:xfrm>
          <a:prstGeom prst="trapezoid">
            <a:avLst>
              <a:gd name="adj" fmla="val 614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050" b="1" dirty="0"/>
              <a:t>&lt;</a:t>
            </a:r>
            <a:r>
              <a:rPr lang="en-US" sz="900" dirty="0"/>
              <a:t>Low energy Accelerator (LEA</a:t>
            </a:r>
            <a:r>
              <a:rPr lang="en-US" sz="1050" dirty="0"/>
              <a:t>)</a:t>
            </a:r>
            <a:r>
              <a:rPr lang="en-US" sz="1050" b="1" dirty="0"/>
              <a:t>&gt;</a:t>
            </a:r>
          </a:p>
        </p:txBody>
      </p:sp>
      <p:cxnSp>
        <p:nvCxnSpPr>
          <p:cNvPr id="102" name="Straight Arrow Connector 101"/>
          <p:cNvCxnSpPr/>
          <p:nvPr/>
        </p:nvCxnSpPr>
        <p:spPr>
          <a:xfrm flipH="1">
            <a:off x="6587124" y="6264082"/>
            <a:ext cx="581249" cy="22015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 102"/>
          <p:cNvGrpSpPr/>
          <p:nvPr/>
        </p:nvGrpSpPr>
        <p:grpSpPr>
          <a:xfrm rot="5400000">
            <a:off x="6323807" y="6398617"/>
            <a:ext cx="378215" cy="665536"/>
            <a:chOff x="5248950" y="1092099"/>
            <a:chExt cx="638913" cy="897503"/>
          </a:xfrm>
        </p:grpSpPr>
        <p:sp>
          <p:nvSpPr>
            <p:cNvPr id="104" name="Rectangle 103"/>
            <p:cNvSpPr/>
            <p:nvPr/>
          </p:nvSpPr>
          <p:spPr>
            <a:xfrm>
              <a:off x="5350825" y="1092099"/>
              <a:ext cx="433314" cy="89750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600" b="1" dirty="0">
                  <a:latin typeface="Helvetica" charset="0"/>
                  <a:ea typeface="Helvetica" charset="0"/>
                  <a:cs typeface="Helvetica" charset="0"/>
                </a:rPr>
                <a:t>LEA VRAM</a:t>
              </a: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5248950" y="1180214"/>
              <a:ext cx="195894" cy="9569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5248950" y="1353877"/>
              <a:ext cx="195894" cy="9569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5248950" y="1655129"/>
              <a:ext cx="195894" cy="9569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5248950" y="1821707"/>
              <a:ext cx="195894" cy="9569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5691969" y="1176671"/>
              <a:ext cx="195894" cy="9569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5691969" y="1350335"/>
              <a:ext cx="195894" cy="9569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5691968" y="1651586"/>
              <a:ext cx="195895" cy="956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5691969" y="1818163"/>
              <a:ext cx="195894" cy="9569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cxnSp>
        <p:nvCxnSpPr>
          <p:cNvPr id="113" name="Straight Arrow Connector 112"/>
          <p:cNvCxnSpPr/>
          <p:nvPr/>
        </p:nvCxnSpPr>
        <p:spPr>
          <a:xfrm>
            <a:off x="6884945" y="6748303"/>
            <a:ext cx="751892" cy="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7048255" y="6540198"/>
            <a:ext cx="4411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DMA</a:t>
            </a:r>
          </a:p>
        </p:txBody>
      </p:sp>
      <p:sp>
        <p:nvSpPr>
          <p:cNvPr id="115" name="Rounded Rectangle 114"/>
          <p:cNvSpPr/>
          <p:nvPr/>
        </p:nvSpPr>
        <p:spPr>
          <a:xfrm>
            <a:off x="6136369" y="4833087"/>
            <a:ext cx="2157029" cy="32203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5400">
            <a:solidFill>
              <a:srgbClr val="EB7D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Apply Filter</a:t>
            </a:r>
          </a:p>
        </p:txBody>
      </p:sp>
      <p:sp>
        <p:nvSpPr>
          <p:cNvPr id="120" name="Freeform 119"/>
          <p:cNvSpPr/>
          <p:nvPr/>
        </p:nvSpPr>
        <p:spPr>
          <a:xfrm>
            <a:off x="7348503" y="3872543"/>
            <a:ext cx="102273" cy="650467"/>
          </a:xfrm>
          <a:custGeom>
            <a:avLst/>
            <a:gdLst>
              <a:gd name="connsiteX0" fmla="*/ 0 w 113414"/>
              <a:gd name="connsiteY0" fmla="*/ 0 h 609600"/>
              <a:gd name="connsiteX1" fmla="*/ 92149 w 113414"/>
              <a:gd name="connsiteY1" fmla="*/ 99237 h 609600"/>
              <a:gd name="connsiteX2" fmla="*/ 7088 w 113414"/>
              <a:gd name="connsiteY2" fmla="*/ 177210 h 609600"/>
              <a:gd name="connsiteX3" fmla="*/ 113414 w 113414"/>
              <a:gd name="connsiteY3" fmla="*/ 283535 h 609600"/>
              <a:gd name="connsiteX4" fmla="*/ 35442 w 113414"/>
              <a:gd name="connsiteY4" fmla="*/ 361507 h 609600"/>
              <a:gd name="connsiteX5" fmla="*/ 113414 w 113414"/>
              <a:gd name="connsiteY5" fmla="*/ 453656 h 609600"/>
              <a:gd name="connsiteX6" fmla="*/ 21265 w 113414"/>
              <a:gd name="connsiteY6" fmla="*/ 531628 h 609600"/>
              <a:gd name="connsiteX7" fmla="*/ 113414 w 113414"/>
              <a:gd name="connsiteY7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414" h="609600">
                <a:moveTo>
                  <a:pt x="0" y="0"/>
                </a:moveTo>
                <a:lnTo>
                  <a:pt x="92149" y="99237"/>
                </a:lnTo>
                <a:lnTo>
                  <a:pt x="7088" y="177210"/>
                </a:lnTo>
                <a:lnTo>
                  <a:pt x="113414" y="283535"/>
                </a:lnTo>
                <a:lnTo>
                  <a:pt x="35442" y="361507"/>
                </a:lnTo>
                <a:lnTo>
                  <a:pt x="113414" y="453656"/>
                </a:lnTo>
                <a:lnTo>
                  <a:pt x="21265" y="531628"/>
                </a:lnTo>
                <a:lnTo>
                  <a:pt x="113414" y="609600"/>
                </a:lnTo>
              </a:path>
            </a:pathLst>
          </a:cu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Freeform 120"/>
          <p:cNvSpPr/>
          <p:nvPr/>
        </p:nvSpPr>
        <p:spPr>
          <a:xfrm>
            <a:off x="6536410" y="3875536"/>
            <a:ext cx="102273" cy="650467"/>
          </a:xfrm>
          <a:custGeom>
            <a:avLst/>
            <a:gdLst>
              <a:gd name="connsiteX0" fmla="*/ 0 w 113414"/>
              <a:gd name="connsiteY0" fmla="*/ 0 h 609600"/>
              <a:gd name="connsiteX1" fmla="*/ 92149 w 113414"/>
              <a:gd name="connsiteY1" fmla="*/ 99237 h 609600"/>
              <a:gd name="connsiteX2" fmla="*/ 7088 w 113414"/>
              <a:gd name="connsiteY2" fmla="*/ 177210 h 609600"/>
              <a:gd name="connsiteX3" fmla="*/ 113414 w 113414"/>
              <a:gd name="connsiteY3" fmla="*/ 283535 h 609600"/>
              <a:gd name="connsiteX4" fmla="*/ 35442 w 113414"/>
              <a:gd name="connsiteY4" fmla="*/ 361507 h 609600"/>
              <a:gd name="connsiteX5" fmla="*/ 113414 w 113414"/>
              <a:gd name="connsiteY5" fmla="*/ 453656 h 609600"/>
              <a:gd name="connsiteX6" fmla="*/ 21265 w 113414"/>
              <a:gd name="connsiteY6" fmla="*/ 531628 h 609600"/>
              <a:gd name="connsiteX7" fmla="*/ 113414 w 113414"/>
              <a:gd name="connsiteY7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414" h="609600">
                <a:moveTo>
                  <a:pt x="0" y="0"/>
                </a:moveTo>
                <a:lnTo>
                  <a:pt x="92149" y="99237"/>
                </a:lnTo>
                <a:lnTo>
                  <a:pt x="7088" y="177210"/>
                </a:lnTo>
                <a:lnTo>
                  <a:pt x="113414" y="283535"/>
                </a:lnTo>
                <a:lnTo>
                  <a:pt x="35442" y="361507"/>
                </a:lnTo>
                <a:lnTo>
                  <a:pt x="113414" y="453656"/>
                </a:lnTo>
                <a:lnTo>
                  <a:pt x="21265" y="531628"/>
                </a:lnTo>
                <a:lnTo>
                  <a:pt x="113414" y="609600"/>
                </a:lnTo>
              </a:path>
            </a:pathLst>
          </a:cu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/>
          <p:cNvSpPr txBox="1"/>
          <p:nvPr/>
        </p:nvSpPr>
        <p:spPr>
          <a:xfrm>
            <a:off x="6484058" y="4512408"/>
            <a:ext cx="9541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Power Failures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7619957" y="434685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>
                <a:latin typeface="Helvetica" charset="0"/>
                <a:ea typeface="Helvetica" charset="0"/>
                <a:cs typeface="Helvetica" charset="0"/>
              </a:rPr>
              <a:t>Calibrated</a:t>
            </a:r>
          </a:p>
          <a:p>
            <a:pPr algn="ctr"/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Tile Size</a:t>
            </a:r>
          </a:p>
        </p:txBody>
      </p:sp>
      <p:sp>
        <p:nvSpPr>
          <p:cNvPr id="124" name="Rounded Rectangle 123"/>
          <p:cNvSpPr/>
          <p:nvPr/>
        </p:nvSpPr>
        <p:spPr>
          <a:xfrm>
            <a:off x="6545611" y="7605550"/>
            <a:ext cx="430957" cy="416778"/>
          </a:xfrm>
          <a:prstGeom prst="roundRect">
            <a:avLst>
              <a:gd name="adj" fmla="val 22389"/>
            </a:avLst>
          </a:prstGeom>
          <a:pattFill prst="wdUpDiag">
            <a:fgClr>
              <a:schemeClr val="accent2"/>
            </a:fgClr>
            <a:bgClr>
              <a:schemeClr val="bg1"/>
            </a:bgClr>
          </a:pattFill>
          <a:ln w="25400">
            <a:solidFill>
              <a:srgbClr val="EB7D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ounded Rectangle 124"/>
          <p:cNvSpPr/>
          <p:nvPr/>
        </p:nvSpPr>
        <p:spPr>
          <a:xfrm>
            <a:off x="6641567" y="7713867"/>
            <a:ext cx="430957" cy="416778"/>
          </a:xfrm>
          <a:prstGeom prst="roundRect">
            <a:avLst>
              <a:gd name="adj" fmla="val 22389"/>
            </a:avLst>
          </a:prstGeom>
          <a:solidFill>
            <a:schemeClr val="bg1"/>
          </a:solidFill>
          <a:ln w="25400">
            <a:solidFill>
              <a:srgbClr val="EB7D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Arc 125"/>
          <p:cNvSpPr/>
          <p:nvPr/>
        </p:nvSpPr>
        <p:spPr>
          <a:xfrm>
            <a:off x="6805602" y="7575086"/>
            <a:ext cx="338876" cy="486712"/>
          </a:xfrm>
          <a:prstGeom prst="arc">
            <a:avLst/>
          </a:prstGeom>
          <a:ln w="25400">
            <a:solidFill>
              <a:srgbClr val="EB7D3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ounded Rectangle 126"/>
          <p:cNvSpPr/>
          <p:nvPr/>
        </p:nvSpPr>
        <p:spPr>
          <a:xfrm>
            <a:off x="7708253" y="7713867"/>
            <a:ext cx="430957" cy="416778"/>
          </a:xfrm>
          <a:prstGeom prst="roundRect">
            <a:avLst>
              <a:gd name="adj" fmla="val 22389"/>
            </a:avLst>
          </a:prstGeom>
          <a:pattFill prst="wdUpDiag">
            <a:fgClr>
              <a:schemeClr val="accent2"/>
            </a:fgClr>
            <a:bgClr>
              <a:schemeClr val="bg1"/>
            </a:bgClr>
          </a:pattFill>
          <a:ln w="25400">
            <a:solidFill>
              <a:srgbClr val="EB7D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/>
          <p:cNvCxnSpPr/>
          <p:nvPr/>
        </p:nvCxnSpPr>
        <p:spPr>
          <a:xfrm>
            <a:off x="7123045" y="7882616"/>
            <a:ext cx="42222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 rot="16200000">
            <a:off x="6093159" y="7709609"/>
            <a:ext cx="4732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>
                <a:latin typeface="Helvetica" charset="0"/>
                <a:ea typeface="Helvetica" charset="0"/>
                <a:cs typeface="Helvetica" charset="0"/>
              </a:rPr>
              <a:t>Swap</a:t>
            </a:r>
            <a:endParaRPr lang="en-US" sz="9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7" name="Rounded Rectangle 146"/>
          <p:cNvSpPr/>
          <p:nvPr/>
        </p:nvSpPr>
        <p:spPr>
          <a:xfrm>
            <a:off x="6143457" y="7273283"/>
            <a:ext cx="2164117" cy="25890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5400">
            <a:solidFill>
              <a:srgbClr val="EB7D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Swap, Next Filter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555A4A4B-69D5-4AE0-93DE-067A40EAB441}"/>
              </a:ext>
            </a:extLst>
          </p:cNvPr>
          <p:cNvGrpSpPr/>
          <p:nvPr/>
        </p:nvGrpSpPr>
        <p:grpSpPr>
          <a:xfrm>
            <a:off x="6652128" y="3038031"/>
            <a:ext cx="1127063" cy="375477"/>
            <a:chOff x="6153041" y="1491389"/>
            <a:chExt cx="768281" cy="255953"/>
          </a:xfrm>
        </p:grpSpPr>
        <p:sp>
          <p:nvSpPr>
            <p:cNvPr id="155" name="Rounded Rectangle 34">
              <a:extLst>
                <a:ext uri="{FF2B5EF4-FFF2-40B4-BE49-F238E27FC236}">
                  <a16:creationId xmlns:a16="http://schemas.microsoft.com/office/drawing/2014/main" id="{C08DB2F4-5995-4C18-B2CA-2441629CAAFD}"/>
                </a:ext>
              </a:extLst>
            </p:cNvPr>
            <p:cNvSpPr/>
            <p:nvPr/>
          </p:nvSpPr>
          <p:spPr>
            <a:xfrm>
              <a:off x="6306720" y="1491389"/>
              <a:ext cx="614602" cy="255953"/>
            </a:xfrm>
            <a:prstGeom prst="roundRect">
              <a:avLst/>
            </a:prstGeom>
            <a:noFill/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000" b="1" dirty="0">
                  <a:solidFill>
                    <a:schemeClr val="accent2"/>
                  </a:solidFill>
                  <a:latin typeface="Helvetica" charset="0"/>
                  <a:ea typeface="Helvetica" charset="0"/>
                  <a:cs typeface="Helvetica" charset="0"/>
                </a:rPr>
                <a:t>TAILS</a:t>
              </a:r>
            </a:p>
          </p:txBody>
        </p:sp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6393EFF2-3EFA-4115-92B0-8161166CB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3041" y="1495896"/>
              <a:ext cx="200995" cy="223987"/>
            </a:xfrm>
            <a:prstGeom prst="rect">
              <a:avLst/>
            </a:prstGeom>
          </p:spPr>
        </p:pic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56FF325A-43CA-46C5-8AC7-2001EC736F51}"/>
              </a:ext>
            </a:extLst>
          </p:cNvPr>
          <p:cNvGrpSpPr/>
          <p:nvPr/>
        </p:nvGrpSpPr>
        <p:grpSpPr>
          <a:xfrm>
            <a:off x="3359477" y="3002726"/>
            <a:ext cx="1165479" cy="399644"/>
            <a:chOff x="5176335" y="1491349"/>
            <a:chExt cx="819118" cy="255953"/>
          </a:xfrm>
        </p:grpSpPr>
        <p:sp>
          <p:nvSpPr>
            <p:cNvPr id="158" name="Rounded Rectangle 35">
              <a:extLst>
                <a:ext uri="{FF2B5EF4-FFF2-40B4-BE49-F238E27FC236}">
                  <a16:creationId xmlns:a16="http://schemas.microsoft.com/office/drawing/2014/main" id="{B1EFB366-2873-45BA-BB3F-8ACBF0C2057C}"/>
                </a:ext>
              </a:extLst>
            </p:cNvPr>
            <p:cNvSpPr/>
            <p:nvPr/>
          </p:nvSpPr>
          <p:spPr>
            <a:xfrm>
              <a:off x="5308960" y="1491349"/>
              <a:ext cx="686493" cy="255953"/>
            </a:xfrm>
            <a:prstGeom prst="roundRect">
              <a:avLst/>
            </a:prstGeom>
            <a:noFill/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  <a:latin typeface="Helvetica" charset="0"/>
                  <a:ea typeface="Helvetica" charset="0"/>
                  <a:cs typeface="Helvetica" charset="0"/>
                </a:rPr>
                <a:t>SONIC</a:t>
              </a:r>
            </a:p>
          </p:txBody>
        </p:sp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7CBC7078-31ED-48DD-A347-F8681EC77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6335" y="1506074"/>
              <a:ext cx="166370" cy="203200"/>
            </a:xfrm>
            <a:prstGeom prst="rect">
              <a:avLst/>
            </a:prstGeom>
          </p:spPr>
        </p:pic>
      </p:grp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1C4730BF-2459-0646-924C-0B0C7A1C0771}"/>
              </a:ext>
            </a:extLst>
          </p:cNvPr>
          <p:cNvCxnSpPr>
            <a:cxnSpLocks/>
          </p:cNvCxnSpPr>
          <p:nvPr/>
        </p:nvCxnSpPr>
        <p:spPr>
          <a:xfrm>
            <a:off x="8307572" y="8004081"/>
            <a:ext cx="203162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BAC2E57D-F2C4-2142-A84A-9E523ACBA281}"/>
              </a:ext>
            </a:extLst>
          </p:cNvPr>
          <p:cNvCxnSpPr>
            <a:cxnSpLocks/>
          </p:cNvCxnSpPr>
          <p:nvPr/>
        </p:nvCxnSpPr>
        <p:spPr>
          <a:xfrm flipV="1">
            <a:off x="8499158" y="4983904"/>
            <a:ext cx="0" cy="3026529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723501D4-809F-7844-945A-5D634E44E763}"/>
              </a:ext>
            </a:extLst>
          </p:cNvPr>
          <p:cNvCxnSpPr>
            <a:cxnSpLocks/>
          </p:cNvCxnSpPr>
          <p:nvPr/>
        </p:nvCxnSpPr>
        <p:spPr>
          <a:xfrm>
            <a:off x="8298099" y="4996162"/>
            <a:ext cx="201061" cy="0"/>
          </a:xfrm>
          <a:prstGeom prst="line">
            <a:avLst/>
          </a:prstGeom>
          <a:ln w="38100">
            <a:solidFill>
              <a:schemeClr val="accent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ounded Rectangle 166"/>
          <p:cNvSpPr/>
          <p:nvPr/>
        </p:nvSpPr>
        <p:spPr>
          <a:xfrm>
            <a:off x="7414725" y="8184089"/>
            <a:ext cx="548640" cy="548640"/>
          </a:xfrm>
          <a:prstGeom prst="roundRect">
            <a:avLst>
              <a:gd name="adj" fmla="val 22389"/>
            </a:avLst>
          </a:prstGeom>
          <a:pattFill prst="lgGrid">
            <a:fgClr>
              <a:schemeClr val="accent2"/>
            </a:fgClr>
            <a:bgClr>
              <a:schemeClr val="bg1"/>
            </a:bgClr>
          </a:pattFill>
          <a:ln w="25400">
            <a:solidFill>
              <a:srgbClr val="EB7D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8" name="Straight Arrow Connector 167"/>
          <p:cNvCxnSpPr>
            <a:endCxn id="171" idx="3"/>
          </p:cNvCxnSpPr>
          <p:nvPr/>
        </p:nvCxnSpPr>
        <p:spPr>
          <a:xfrm flipV="1">
            <a:off x="7028436" y="8406534"/>
            <a:ext cx="383346" cy="6603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tangle 169"/>
          <p:cNvSpPr/>
          <p:nvPr/>
        </p:nvSpPr>
        <p:spPr>
          <a:xfrm>
            <a:off x="7414282" y="8350171"/>
            <a:ext cx="557784" cy="1097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extBox 170"/>
          <p:cNvSpPr txBox="1"/>
          <p:nvPr/>
        </p:nvSpPr>
        <p:spPr>
          <a:xfrm>
            <a:off x="6340657" y="8206477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Next Applicable</a:t>
            </a:r>
          </a:p>
          <a:p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Filter Row</a:t>
            </a:r>
          </a:p>
        </p:txBody>
      </p:sp>
      <p:sp>
        <p:nvSpPr>
          <p:cNvPr id="172" name="Rectangle 171"/>
          <p:cNvSpPr/>
          <p:nvPr/>
        </p:nvSpPr>
        <p:spPr>
          <a:xfrm>
            <a:off x="2830062" y="6000160"/>
            <a:ext cx="2317352" cy="1149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ounded Rectangle 172"/>
          <p:cNvSpPr/>
          <p:nvPr/>
        </p:nvSpPr>
        <p:spPr>
          <a:xfrm>
            <a:off x="4289972" y="6181691"/>
            <a:ext cx="456721" cy="416778"/>
          </a:xfrm>
          <a:prstGeom prst="roundRect">
            <a:avLst>
              <a:gd name="adj" fmla="val 22389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ounded Rectangle 173"/>
          <p:cNvSpPr/>
          <p:nvPr/>
        </p:nvSpPr>
        <p:spPr>
          <a:xfrm>
            <a:off x="2828409" y="5859679"/>
            <a:ext cx="2302234" cy="1511654"/>
          </a:xfrm>
          <a:prstGeom prst="roundRect">
            <a:avLst>
              <a:gd name="adj" fmla="val 8670"/>
            </a:avLst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ounded Rectangle 174"/>
          <p:cNvSpPr/>
          <p:nvPr/>
        </p:nvSpPr>
        <p:spPr>
          <a:xfrm>
            <a:off x="3239305" y="6173434"/>
            <a:ext cx="456721" cy="416778"/>
          </a:xfrm>
          <a:prstGeom prst="roundRect">
            <a:avLst>
              <a:gd name="adj" fmla="val 22389"/>
            </a:avLst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ounded Rectangle 175"/>
          <p:cNvSpPr/>
          <p:nvPr/>
        </p:nvSpPr>
        <p:spPr>
          <a:xfrm>
            <a:off x="3335261" y="6281751"/>
            <a:ext cx="456721" cy="416778"/>
          </a:xfrm>
          <a:prstGeom prst="roundRect">
            <a:avLst>
              <a:gd name="adj" fmla="val 22389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Arc 176"/>
          <p:cNvSpPr/>
          <p:nvPr/>
        </p:nvSpPr>
        <p:spPr>
          <a:xfrm>
            <a:off x="3492210" y="6142970"/>
            <a:ext cx="359135" cy="486712"/>
          </a:xfrm>
          <a:prstGeom prst="arc">
            <a:avLst/>
          </a:prstGeom>
          <a:ln w="254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ounded Rectangle 177"/>
          <p:cNvSpPr/>
          <p:nvPr/>
        </p:nvSpPr>
        <p:spPr>
          <a:xfrm>
            <a:off x="4401947" y="6281751"/>
            <a:ext cx="456721" cy="416778"/>
          </a:xfrm>
          <a:prstGeom prst="roundRect">
            <a:avLst>
              <a:gd name="adj" fmla="val 22389"/>
            </a:avLst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9" name="Straight Arrow Connector 178"/>
          <p:cNvCxnSpPr/>
          <p:nvPr/>
        </p:nvCxnSpPr>
        <p:spPr>
          <a:xfrm>
            <a:off x="3816739" y="6450500"/>
            <a:ext cx="447468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/>
          <p:cNvSpPr txBox="1"/>
          <p:nvPr/>
        </p:nvSpPr>
        <p:spPr>
          <a:xfrm rot="16200000">
            <a:off x="2786853" y="6277493"/>
            <a:ext cx="4732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>
                <a:latin typeface="Helvetica" charset="0"/>
                <a:ea typeface="Helvetica" charset="0"/>
                <a:cs typeface="Helvetica" charset="0"/>
              </a:rPr>
              <a:t>Swap</a:t>
            </a:r>
            <a:endParaRPr lang="en-US" sz="9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81" name="Rounded Rectangle 180"/>
          <p:cNvSpPr/>
          <p:nvPr/>
        </p:nvSpPr>
        <p:spPr>
          <a:xfrm>
            <a:off x="2837150" y="5841167"/>
            <a:ext cx="2293494" cy="258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Swap, Next Filter</a:t>
            </a:r>
          </a:p>
        </p:txBody>
      </p:sp>
      <p:sp>
        <p:nvSpPr>
          <p:cNvPr id="183" name="Rounded Rectangle 182"/>
          <p:cNvSpPr/>
          <p:nvPr/>
        </p:nvSpPr>
        <p:spPr>
          <a:xfrm>
            <a:off x="4140224" y="6751973"/>
            <a:ext cx="581439" cy="548640"/>
          </a:xfrm>
          <a:prstGeom prst="roundRect">
            <a:avLst>
              <a:gd name="adj" fmla="val 22389"/>
            </a:avLst>
          </a:prstGeom>
          <a:pattFill prst="lgGrid">
            <a:fgClr>
              <a:schemeClr val="accent1"/>
            </a:fgClr>
            <a:bgClr>
              <a:schemeClr val="bg1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4" name="Straight Arrow Connector 183"/>
          <p:cNvCxnSpPr/>
          <p:nvPr/>
        </p:nvCxnSpPr>
        <p:spPr>
          <a:xfrm flipV="1">
            <a:off x="3841395" y="6972205"/>
            <a:ext cx="490278" cy="6824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Rectangle 184"/>
          <p:cNvSpPr/>
          <p:nvPr/>
        </p:nvSpPr>
        <p:spPr>
          <a:xfrm>
            <a:off x="4351287" y="6963628"/>
            <a:ext cx="109728" cy="1097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BAC2E57D-F2C4-2142-A84A-9E523ACBA281}"/>
              </a:ext>
            </a:extLst>
          </p:cNvPr>
          <p:cNvCxnSpPr>
            <a:cxnSpLocks/>
          </p:cNvCxnSpPr>
          <p:nvPr/>
        </p:nvCxnSpPr>
        <p:spPr>
          <a:xfrm flipV="1">
            <a:off x="2629003" y="3668151"/>
            <a:ext cx="4987" cy="303714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1C4730BF-2459-0646-924C-0B0C7A1C0771}"/>
              </a:ext>
            </a:extLst>
          </p:cNvPr>
          <p:cNvCxnSpPr>
            <a:cxnSpLocks/>
          </p:cNvCxnSpPr>
          <p:nvPr/>
        </p:nvCxnSpPr>
        <p:spPr>
          <a:xfrm>
            <a:off x="2633988" y="6678508"/>
            <a:ext cx="203162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723501D4-809F-7844-945A-5D634E44E763}"/>
              </a:ext>
            </a:extLst>
          </p:cNvPr>
          <p:cNvCxnSpPr>
            <a:cxnSpLocks/>
          </p:cNvCxnSpPr>
          <p:nvPr/>
        </p:nvCxnSpPr>
        <p:spPr>
          <a:xfrm flipH="1">
            <a:off x="2629003" y="3685003"/>
            <a:ext cx="201061" cy="0"/>
          </a:xfrm>
          <a:prstGeom prst="line">
            <a:avLst/>
          </a:prstGeom>
          <a:ln w="38100">
            <a:solidFill>
              <a:schemeClr val="accent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ounded Rectangle 196"/>
          <p:cNvSpPr/>
          <p:nvPr/>
        </p:nvSpPr>
        <p:spPr>
          <a:xfrm>
            <a:off x="2993435" y="4834272"/>
            <a:ext cx="456721" cy="416778"/>
          </a:xfrm>
          <a:prstGeom prst="roundRect">
            <a:avLst>
              <a:gd name="adj" fmla="val 22389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ounded Rectangle 197"/>
          <p:cNvSpPr/>
          <p:nvPr/>
        </p:nvSpPr>
        <p:spPr>
          <a:xfrm>
            <a:off x="3684817" y="4836831"/>
            <a:ext cx="456721" cy="416778"/>
          </a:xfrm>
          <a:prstGeom prst="roundRect">
            <a:avLst>
              <a:gd name="adj" fmla="val 22389"/>
            </a:avLst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TextBox 198"/>
          <p:cNvSpPr txBox="1"/>
          <p:nvPr/>
        </p:nvSpPr>
        <p:spPr>
          <a:xfrm>
            <a:off x="3394428" y="4901772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+=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/>
              <p:cNvSpPr txBox="1"/>
              <p:nvPr/>
            </p:nvSpPr>
            <p:spPr>
              <a:xfrm>
                <a:off x="4089166" y="4895875"/>
                <a:ext cx="4780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100" i="1">
                        <a:latin typeface="Cambria Math" charset="0"/>
                      </a:rPr>
                      <m:t>×</m:t>
                    </m:r>
                  </m:oMath>
                </a14:m>
                <a:r>
                  <a:rPr lang="en-US" sz="1100" dirty="0"/>
                  <a:t>W</a:t>
                </a:r>
                <a:r>
                  <a:rPr lang="en-US" sz="1100" baseline="-25000" dirty="0"/>
                  <a:t>i,j</a:t>
                </a:r>
              </a:p>
            </p:txBody>
          </p:sp>
        </mc:Choice>
        <mc:Fallback xmlns="">
          <p:sp>
            <p:nvSpPr>
              <p:cNvPr id="200" name="TextBox 1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166" y="2230463"/>
                <a:ext cx="478016" cy="261610"/>
              </a:xfrm>
              <a:prstGeom prst="rect">
                <a:avLst/>
              </a:prstGeom>
              <a:blipFill rotWithShape="0">
                <a:blip r:embed="rId4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2" name="Rectangle 201"/>
          <p:cNvSpPr/>
          <p:nvPr/>
        </p:nvSpPr>
        <p:spPr>
          <a:xfrm>
            <a:off x="3125036" y="4902601"/>
            <a:ext cx="101569" cy="100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/>
          <p:nvPr/>
        </p:nvSpPr>
        <p:spPr>
          <a:xfrm>
            <a:off x="3767510" y="4907079"/>
            <a:ext cx="101569" cy="100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7" name="Group 136"/>
          <p:cNvGrpSpPr/>
          <p:nvPr/>
        </p:nvGrpSpPr>
        <p:grpSpPr>
          <a:xfrm>
            <a:off x="6379057" y="4048195"/>
            <a:ext cx="691119" cy="668934"/>
            <a:chOff x="5613973" y="1138602"/>
            <a:chExt cx="691119" cy="668934"/>
          </a:xfrm>
        </p:grpSpPr>
        <p:sp>
          <p:nvSpPr>
            <p:cNvPr id="138" name="Rounded Rectangle 137"/>
            <p:cNvSpPr/>
            <p:nvPr/>
          </p:nvSpPr>
          <p:spPr>
            <a:xfrm>
              <a:off x="5613973" y="1138602"/>
              <a:ext cx="691119" cy="668934"/>
            </a:xfrm>
            <a:prstGeom prst="roundRect">
              <a:avLst>
                <a:gd name="adj" fmla="val 6185"/>
              </a:avLst>
            </a:prstGeom>
            <a:noFill/>
            <a:ln w="25400">
              <a:solidFill>
                <a:srgbClr val="EB7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ounded Rectangle 138"/>
            <p:cNvSpPr/>
            <p:nvPr/>
          </p:nvSpPr>
          <p:spPr>
            <a:xfrm>
              <a:off x="5621057" y="1138602"/>
              <a:ext cx="354442" cy="668934"/>
            </a:xfrm>
            <a:prstGeom prst="roundRect">
              <a:avLst>
                <a:gd name="adj" fmla="val 6185"/>
              </a:avLst>
            </a:prstGeom>
            <a:solidFill>
              <a:schemeClr val="accent2"/>
            </a:solidFill>
            <a:ln w="25400">
              <a:solidFill>
                <a:srgbClr val="EB7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0" name="Freeform 139"/>
          <p:cNvSpPr/>
          <p:nvPr/>
        </p:nvSpPr>
        <p:spPr>
          <a:xfrm>
            <a:off x="6688810" y="4027936"/>
            <a:ext cx="102273" cy="650467"/>
          </a:xfrm>
          <a:custGeom>
            <a:avLst/>
            <a:gdLst>
              <a:gd name="connsiteX0" fmla="*/ 0 w 113414"/>
              <a:gd name="connsiteY0" fmla="*/ 0 h 609600"/>
              <a:gd name="connsiteX1" fmla="*/ 92149 w 113414"/>
              <a:gd name="connsiteY1" fmla="*/ 99237 h 609600"/>
              <a:gd name="connsiteX2" fmla="*/ 7088 w 113414"/>
              <a:gd name="connsiteY2" fmla="*/ 177210 h 609600"/>
              <a:gd name="connsiteX3" fmla="*/ 113414 w 113414"/>
              <a:gd name="connsiteY3" fmla="*/ 283535 h 609600"/>
              <a:gd name="connsiteX4" fmla="*/ 35442 w 113414"/>
              <a:gd name="connsiteY4" fmla="*/ 361507 h 609600"/>
              <a:gd name="connsiteX5" fmla="*/ 113414 w 113414"/>
              <a:gd name="connsiteY5" fmla="*/ 453656 h 609600"/>
              <a:gd name="connsiteX6" fmla="*/ 21265 w 113414"/>
              <a:gd name="connsiteY6" fmla="*/ 531628 h 609600"/>
              <a:gd name="connsiteX7" fmla="*/ 113414 w 113414"/>
              <a:gd name="connsiteY7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414" h="609600">
                <a:moveTo>
                  <a:pt x="0" y="0"/>
                </a:moveTo>
                <a:lnTo>
                  <a:pt x="92149" y="99237"/>
                </a:lnTo>
                <a:lnTo>
                  <a:pt x="7088" y="177210"/>
                </a:lnTo>
                <a:lnTo>
                  <a:pt x="113414" y="283535"/>
                </a:lnTo>
                <a:lnTo>
                  <a:pt x="35442" y="361507"/>
                </a:lnTo>
                <a:lnTo>
                  <a:pt x="113414" y="453656"/>
                </a:lnTo>
                <a:lnTo>
                  <a:pt x="21265" y="531628"/>
                </a:lnTo>
                <a:lnTo>
                  <a:pt x="113414" y="609600"/>
                </a:lnTo>
              </a:path>
            </a:pathLst>
          </a:cu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80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57E73C-FD5B-9D45-9AB2-2D91538F36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14" t="17236" r="13740" b="8781"/>
          <a:stretch/>
        </p:blipFill>
        <p:spPr>
          <a:xfrm>
            <a:off x="3031716" y="3363406"/>
            <a:ext cx="2680413" cy="21509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90B153-94F7-CB45-A7B5-567D2C847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143" y="3978278"/>
            <a:ext cx="572799" cy="118667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8F1A08-FEDC-7F45-9415-269F6257D035}"/>
              </a:ext>
            </a:extLst>
          </p:cNvPr>
          <p:cNvCxnSpPr>
            <a:cxnSpLocks/>
          </p:cNvCxnSpPr>
          <p:nvPr/>
        </p:nvCxnSpPr>
        <p:spPr>
          <a:xfrm>
            <a:off x="5661329" y="5126853"/>
            <a:ext cx="2221603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D8AFB55-A944-894B-9373-EAB527C6730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52807" y="4642396"/>
            <a:ext cx="411480" cy="4585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963C77B-6D3A-4C45-A4B7-6AFFE58FAFE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39659" y="4634076"/>
            <a:ext cx="374970" cy="457200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9020939-10B6-954C-A39C-1A1EDB219AB9}"/>
              </a:ext>
            </a:extLst>
          </p:cNvPr>
          <p:cNvSpPr/>
          <p:nvPr/>
        </p:nvSpPr>
        <p:spPr>
          <a:xfrm rot="18900000">
            <a:off x="3163128" y="4097040"/>
            <a:ext cx="724249" cy="329184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TAILS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1D9B8CA-1C75-CF40-AAE0-3202DBCF9EC8}"/>
              </a:ext>
            </a:extLst>
          </p:cNvPr>
          <p:cNvSpPr/>
          <p:nvPr/>
        </p:nvSpPr>
        <p:spPr>
          <a:xfrm rot="18900000">
            <a:off x="3770378" y="4141406"/>
            <a:ext cx="724249" cy="329184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SONIC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19FD998-9FDB-764A-809F-AB1A5E2DD9DC}"/>
              </a:ext>
            </a:extLst>
          </p:cNvPr>
          <p:cNvSpPr/>
          <p:nvPr/>
        </p:nvSpPr>
        <p:spPr>
          <a:xfrm>
            <a:off x="3242372" y="5486922"/>
            <a:ext cx="984442" cy="329184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MSP430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872DE92-1A53-9142-9A87-D696E4C6160E}"/>
              </a:ext>
            </a:extLst>
          </p:cNvPr>
          <p:cNvSpPr/>
          <p:nvPr/>
        </p:nvSpPr>
        <p:spPr>
          <a:xfrm>
            <a:off x="6512879" y="5191853"/>
            <a:ext cx="518501" cy="329184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1m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B9DCCE91-653F-B44E-A11F-F62228EA6AAD}"/>
              </a:ext>
            </a:extLst>
          </p:cNvPr>
          <p:cNvSpPr/>
          <p:nvPr/>
        </p:nvSpPr>
        <p:spPr>
          <a:xfrm>
            <a:off x="7306498" y="5191853"/>
            <a:ext cx="984442" cy="329184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Transmitter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7A14227F-3A15-7545-B806-867AAF48023D}"/>
              </a:ext>
            </a:extLst>
          </p:cNvPr>
          <p:cNvSpPr/>
          <p:nvPr/>
        </p:nvSpPr>
        <p:spPr>
          <a:xfrm>
            <a:off x="4403691" y="5130306"/>
            <a:ext cx="984442" cy="329184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Powercast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DB829449-6FFE-2643-B384-9FC04A05F92C}"/>
              </a:ext>
            </a:extLst>
          </p:cNvPr>
          <p:cNvSpPr/>
          <p:nvPr/>
        </p:nvSpPr>
        <p:spPr>
          <a:xfrm>
            <a:off x="3031714" y="3288919"/>
            <a:ext cx="5346476" cy="2651760"/>
          </a:xfrm>
          <a:prstGeom prst="roundRect">
            <a:avLst>
              <a:gd name="adj" fmla="val 7357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4974841-4AD7-4B44-ACB9-143209B684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65648">
            <a:off x="5804299" y="3765461"/>
            <a:ext cx="1914298" cy="29611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FD71E00-D962-8942-91EB-33D53D8F44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685542">
            <a:off x="5757985" y="3956088"/>
            <a:ext cx="1914298" cy="29611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3841373-CF0B-9B4C-A0E1-FA8AFF1FCC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35871">
            <a:off x="5764917" y="4171429"/>
            <a:ext cx="1914298" cy="29611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6FC9949-0568-4A48-92DD-0E7B8C570E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1417" y="4378772"/>
            <a:ext cx="1914298" cy="29611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3613831-63E2-0B4E-93A5-809C8AD61D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7985" y="4586313"/>
            <a:ext cx="1914298" cy="296118"/>
          </a:xfrm>
          <a:prstGeom prst="rect">
            <a:avLst/>
          </a:prstGeom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453A7A1-409E-9445-93BE-08450AF6B6D2}"/>
              </a:ext>
            </a:extLst>
          </p:cNvPr>
          <p:cNvSpPr/>
          <p:nvPr/>
        </p:nvSpPr>
        <p:spPr>
          <a:xfrm>
            <a:off x="6175865" y="4121387"/>
            <a:ext cx="1100559" cy="329184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Radio Waves</a:t>
            </a:r>
          </a:p>
        </p:txBody>
      </p:sp>
    </p:spTree>
    <p:extLst>
      <p:ext uri="{BB962C8B-B14F-4D97-AF65-F5344CB8AC3E}">
        <p14:creationId xmlns:p14="http://schemas.microsoft.com/office/powerpoint/2010/main" val="496677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12413</TotalTime>
  <Words>1120</Words>
  <Application>Microsoft Macintosh PowerPoint</Application>
  <PresentationFormat>Custom</PresentationFormat>
  <Paragraphs>355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Comic Sans MS</vt:lpstr>
      <vt:lpstr>Helvetica</vt:lpstr>
      <vt:lpstr>Segoe Script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Graham Gobieski</cp:lastModifiedBy>
  <cp:revision>241</cp:revision>
  <cp:lastPrinted>2018-08-07T00:22:54Z</cp:lastPrinted>
  <dcterms:created xsi:type="dcterms:W3CDTF">2018-01-05T16:42:39Z</dcterms:created>
  <dcterms:modified xsi:type="dcterms:W3CDTF">2022-05-02T14:31:50Z</dcterms:modified>
</cp:coreProperties>
</file>